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snapToGrid="0">
      <p:cViewPr varScale="1">
        <p:scale>
          <a:sx n="67" d="100"/>
          <a:sy n="67" d="100"/>
        </p:scale>
        <p:origin x="7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CEAA264-B280-4E89-909B-C8CA9EC29B9E}" type="datetimeFigureOut">
              <a:rPr lang="en-US" smtClean="0"/>
              <a:t>12/5/2016</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D7BF5D64-0C8B-492B-BB18-7618D4AB874F}" type="slidenum">
              <a:rPr lang="en-US" smtClean="0"/>
              <a:t>‹#›</a:t>
            </a:fld>
            <a:endParaRPr lang="en-US"/>
          </a:p>
        </p:txBody>
      </p:sp>
    </p:spTree>
    <p:extLst>
      <p:ext uri="{BB962C8B-B14F-4D97-AF65-F5344CB8AC3E}">
        <p14:creationId xmlns:p14="http://schemas.microsoft.com/office/powerpoint/2010/main" val="7922290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7EAE32-32F9-43F6-A8EA-FD785F4A1F1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74715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EAE32-32F9-43F6-A8EA-FD785F4A1F1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108120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EAE32-32F9-43F6-A8EA-FD785F4A1F1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380531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EAE32-32F9-43F6-A8EA-FD785F4A1F1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224213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EAE32-32F9-43F6-A8EA-FD785F4A1F1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308158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7EAE32-32F9-43F6-A8EA-FD785F4A1F1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175009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7EAE32-32F9-43F6-A8EA-FD785F4A1F16}"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287237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7EAE32-32F9-43F6-A8EA-FD785F4A1F1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395599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EAE32-32F9-43F6-A8EA-FD785F4A1F1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142244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EAE32-32F9-43F6-A8EA-FD785F4A1F1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379678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EAE32-32F9-43F6-A8EA-FD785F4A1F1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969F-2B95-4AA4-B42A-22FE1590CB59}" type="slidenum">
              <a:rPr lang="en-US" smtClean="0"/>
              <a:t>‹#›</a:t>
            </a:fld>
            <a:endParaRPr lang="en-US"/>
          </a:p>
        </p:txBody>
      </p:sp>
    </p:spTree>
    <p:extLst>
      <p:ext uri="{BB962C8B-B14F-4D97-AF65-F5344CB8AC3E}">
        <p14:creationId xmlns:p14="http://schemas.microsoft.com/office/powerpoint/2010/main" val="79861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AE32-32F9-43F6-A8EA-FD785F4A1F16}"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969F-2B95-4AA4-B42A-22FE1590CB59}" type="slidenum">
              <a:rPr lang="en-US" smtClean="0"/>
              <a:t>‹#›</a:t>
            </a:fld>
            <a:endParaRPr lang="en-US"/>
          </a:p>
        </p:txBody>
      </p:sp>
    </p:spTree>
    <p:extLst>
      <p:ext uri="{BB962C8B-B14F-4D97-AF65-F5344CB8AC3E}">
        <p14:creationId xmlns:p14="http://schemas.microsoft.com/office/powerpoint/2010/main" val="1832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741729" y="-859220"/>
            <a:ext cx="5192768" cy="4706006"/>
          </a:xfrm>
        </p:spPr>
        <p:txBody>
          <a:bodyPr/>
          <a:lstStyle/>
          <a:p>
            <a:pPr eaLnBrk="1" hangingPunct="1"/>
            <a:r>
              <a:rPr lang="en-US" altLang="en-US" sz="5400" b="1" u="sng" dirty="0">
                <a:ea typeface="ＭＳ Ｐゴシック" panose="020B0600070205080204" pitchFamily="34" charset="-128"/>
              </a:rPr>
              <a:t>Ancient Egypt </a:t>
            </a:r>
            <a:r>
              <a:rPr lang="en-US" altLang="en-US" sz="5400" b="1" u="sng" dirty="0" smtClean="0">
                <a:ea typeface="ＭＳ Ｐゴシック" panose="020B0600070205080204" pitchFamily="34" charset="-128"/>
              </a:rPr>
              <a:t>Vocabulary</a:t>
            </a:r>
            <a:r>
              <a:rPr lang="en-US" altLang="en-US" sz="5400" dirty="0" smtClean="0">
                <a:ea typeface="ＭＳ Ｐゴシック" panose="020B0600070205080204" pitchFamily="34" charset="-128"/>
              </a:rPr>
              <a:t/>
            </a:r>
            <a:br>
              <a:rPr lang="en-US" altLang="en-US" sz="5400" dirty="0" smtClean="0">
                <a:ea typeface="ＭＳ Ｐゴシック" panose="020B0600070205080204" pitchFamily="34" charset="-128"/>
              </a:rPr>
            </a:br>
            <a:r>
              <a:rPr lang="en-US" altLang="en-US" sz="5400" dirty="0" smtClean="0">
                <a:ea typeface="ＭＳ Ｐゴシック" panose="020B0600070205080204" pitchFamily="34" charset="-128"/>
              </a:rPr>
              <a:t>with Vocabulary Wheels</a:t>
            </a:r>
            <a:endParaRPr lang="en-US" altLang="en-US" sz="5400" dirty="0">
              <a:ea typeface="ＭＳ Ｐゴシック" panose="020B0600070205080204" pitchFamily="34" charset="-128"/>
            </a:endParaRPr>
          </a:p>
        </p:txBody>
      </p:sp>
      <p:pic>
        <p:nvPicPr>
          <p:cNvPr id="2051" name="Picture 4" descr="Ancient Egypt Map 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93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egy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45720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91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391400" y="228600"/>
            <a:ext cx="2590800" cy="914400"/>
          </a:xfrm>
        </p:spPr>
        <p:txBody>
          <a:bodyPr/>
          <a:lstStyle/>
          <a:p>
            <a:pPr eaLnBrk="1" hangingPunct="1"/>
            <a:r>
              <a:rPr lang="en-US" altLang="en-US" sz="5400" b="1" dirty="0">
                <a:ea typeface="ＭＳ Ｐゴシック" panose="020B0600070205080204" pitchFamily="34" charset="-128"/>
              </a:rPr>
              <a:t>p</a:t>
            </a:r>
            <a:r>
              <a:rPr lang="en-US" altLang="en-US" sz="5400" b="1" dirty="0" smtClean="0">
                <a:ea typeface="ＭＳ Ｐゴシック" panose="020B0600070205080204" pitchFamily="34" charset="-128"/>
              </a:rPr>
              <a:t>haraoh</a:t>
            </a:r>
            <a:r>
              <a:rPr lang="en-US" altLang="en-US" sz="5400" dirty="0" smtClean="0">
                <a:ea typeface="ＭＳ Ｐゴシック" panose="020B0600070205080204" pitchFamily="34" charset="-128"/>
              </a:rPr>
              <a:t> </a:t>
            </a:r>
            <a:endParaRPr lang="en-US" altLang="en-US" sz="5400" dirty="0">
              <a:ea typeface="ＭＳ Ｐゴシック" panose="020B0600070205080204" pitchFamily="34" charset="-128"/>
            </a:endParaRPr>
          </a:p>
        </p:txBody>
      </p:sp>
      <p:sp>
        <p:nvSpPr>
          <p:cNvPr id="5123" name="Subtitle 2"/>
          <p:cNvSpPr>
            <a:spLocks noGrp="1"/>
          </p:cNvSpPr>
          <p:nvPr>
            <p:ph type="subTitle" idx="1"/>
          </p:nvPr>
        </p:nvSpPr>
        <p:spPr>
          <a:xfrm>
            <a:off x="7391399" y="1447800"/>
            <a:ext cx="3549869" cy="5029200"/>
          </a:xfrm>
        </p:spPr>
        <p:txBody>
          <a:bodyPr/>
          <a:lstStyle/>
          <a:p>
            <a:pPr eaLnBrk="1" hangingPunct="1"/>
            <a:r>
              <a:rPr lang="en-US" altLang="en-US" sz="4000" dirty="0" smtClean="0">
                <a:solidFill>
                  <a:srgbClr val="000000"/>
                </a:solidFill>
                <a:ea typeface="ＭＳ Ｐゴシック" panose="020B0600070205080204" pitchFamily="34" charset="-128"/>
              </a:rPr>
              <a:t>the </a:t>
            </a:r>
            <a:r>
              <a:rPr lang="en-US" altLang="en-US" sz="4000" dirty="0">
                <a:solidFill>
                  <a:srgbClr val="000000"/>
                </a:solidFill>
                <a:ea typeface="ＭＳ Ｐゴシック" panose="020B0600070205080204" pitchFamily="34" charset="-128"/>
              </a:rPr>
              <a:t>title used by the </a:t>
            </a:r>
            <a:r>
              <a:rPr lang="en-US" altLang="en-US" sz="4000" u="sng" dirty="0">
                <a:solidFill>
                  <a:srgbClr val="000000"/>
                </a:solidFill>
                <a:ea typeface="ＭＳ Ｐゴシック" panose="020B0600070205080204" pitchFamily="34" charset="-128"/>
              </a:rPr>
              <a:t>rulers</a:t>
            </a:r>
            <a:r>
              <a:rPr lang="en-US" altLang="en-US" sz="4000" dirty="0">
                <a:solidFill>
                  <a:srgbClr val="000000"/>
                </a:solidFill>
                <a:ea typeface="ＭＳ Ｐゴシック" panose="020B0600070205080204" pitchFamily="34" charset="-128"/>
              </a:rPr>
              <a:t> of </a:t>
            </a:r>
            <a:r>
              <a:rPr lang="en-US" altLang="en-US" sz="4000" dirty="0" smtClean="0">
                <a:solidFill>
                  <a:srgbClr val="000000"/>
                </a:solidFill>
                <a:ea typeface="ＭＳ Ｐゴシック" panose="020B0600070205080204" pitchFamily="34" charset="-128"/>
              </a:rPr>
              <a:t>Egypt</a:t>
            </a:r>
            <a:endParaRPr lang="en-US" altLang="en-US" dirty="0" smtClean="0">
              <a:solidFill>
                <a:srgbClr val="898989"/>
              </a:solidFill>
              <a:ea typeface="ＭＳ Ｐゴシック" panose="020B0600070205080204" pitchFamily="34" charset="-128"/>
            </a:endParaRPr>
          </a:p>
        </p:txBody>
      </p:sp>
      <p:pic>
        <p:nvPicPr>
          <p:cNvPr id="5124" name="Picture 5" descr="pha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778126"/>
            <a:ext cx="3403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pha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28194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30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010400" y="228600"/>
            <a:ext cx="2971800" cy="914400"/>
          </a:xfrm>
        </p:spPr>
        <p:txBody>
          <a:bodyPr/>
          <a:lstStyle/>
          <a:p>
            <a:pPr eaLnBrk="1" hangingPunct="1"/>
            <a:r>
              <a:rPr lang="en-US" altLang="en-US" sz="5400" b="1" dirty="0">
                <a:ea typeface="ＭＳ Ｐゴシック" panose="020B0600070205080204" pitchFamily="34" charset="-128"/>
              </a:rPr>
              <a:t>p</a:t>
            </a:r>
            <a:r>
              <a:rPr lang="en-US" altLang="en-US" sz="5400" b="1" dirty="0" smtClean="0">
                <a:ea typeface="ＭＳ Ｐゴシック" panose="020B0600070205080204" pitchFamily="34" charset="-128"/>
              </a:rPr>
              <a:t>yramids</a:t>
            </a:r>
            <a:r>
              <a:rPr lang="en-US" altLang="en-US" sz="5400" dirty="0" smtClean="0">
                <a:ea typeface="ＭＳ Ｐゴシック" panose="020B0600070205080204" pitchFamily="34" charset="-128"/>
              </a:rPr>
              <a:t> </a:t>
            </a:r>
            <a:endParaRPr lang="en-US" altLang="en-US" sz="5400" dirty="0">
              <a:ea typeface="ＭＳ Ｐゴシック" panose="020B0600070205080204" pitchFamily="34" charset="-128"/>
            </a:endParaRPr>
          </a:p>
        </p:txBody>
      </p:sp>
      <p:sp>
        <p:nvSpPr>
          <p:cNvPr id="14339" name="Subtitle 2"/>
          <p:cNvSpPr>
            <a:spLocks noGrp="1"/>
          </p:cNvSpPr>
          <p:nvPr>
            <p:ph type="subTitle" idx="1"/>
          </p:nvPr>
        </p:nvSpPr>
        <p:spPr>
          <a:xfrm>
            <a:off x="7391399" y="1447800"/>
            <a:ext cx="3360683" cy="5029200"/>
          </a:xfrm>
        </p:spPr>
        <p:txBody>
          <a:bodyPr/>
          <a:lstStyle/>
          <a:p>
            <a:pPr eaLnBrk="1" hangingPunct="1">
              <a:lnSpc>
                <a:spcPct val="80000"/>
              </a:lnSpc>
            </a:pPr>
            <a:r>
              <a:rPr lang="en-US" altLang="en-US" sz="3400" dirty="0" smtClean="0">
                <a:solidFill>
                  <a:srgbClr val="000000"/>
                </a:solidFill>
                <a:ea typeface="ＭＳ Ｐゴシック" panose="020B0600070205080204" pitchFamily="34" charset="-128"/>
              </a:rPr>
              <a:t>large </a:t>
            </a:r>
            <a:r>
              <a:rPr lang="en-US" altLang="en-US" sz="3400" u="sng" dirty="0" smtClean="0">
                <a:solidFill>
                  <a:srgbClr val="000000"/>
                </a:solidFill>
                <a:ea typeface="ＭＳ Ｐゴシック" panose="020B0600070205080204" pitchFamily="34" charset="-128"/>
              </a:rPr>
              <a:t>stone</a:t>
            </a:r>
            <a:r>
              <a:rPr lang="en-US" altLang="en-US" sz="3400" dirty="0" smtClean="0">
                <a:solidFill>
                  <a:srgbClr val="000000"/>
                </a:solidFill>
                <a:ea typeface="ＭＳ Ｐゴシック" panose="020B0600070205080204" pitchFamily="34" charset="-128"/>
              </a:rPr>
              <a:t> </a:t>
            </a:r>
            <a:r>
              <a:rPr lang="en-US" altLang="en-US" sz="3400" dirty="0">
                <a:solidFill>
                  <a:srgbClr val="000000"/>
                </a:solidFill>
                <a:ea typeface="ＭＳ Ｐゴシック" panose="020B0600070205080204" pitchFamily="34" charset="-128"/>
              </a:rPr>
              <a:t>pointed </a:t>
            </a:r>
            <a:r>
              <a:rPr lang="en-US" altLang="en-US" sz="3400" u="sng" dirty="0">
                <a:solidFill>
                  <a:srgbClr val="000000"/>
                </a:solidFill>
                <a:ea typeface="ＭＳ Ｐゴシック" panose="020B0600070205080204" pitchFamily="34" charset="-128"/>
              </a:rPr>
              <a:t>structure </a:t>
            </a:r>
            <a:r>
              <a:rPr lang="en-US" altLang="en-US" sz="3400" dirty="0">
                <a:solidFill>
                  <a:srgbClr val="000000"/>
                </a:solidFill>
                <a:ea typeface="ＭＳ Ｐゴシック" panose="020B0600070205080204" pitchFamily="34" charset="-128"/>
              </a:rPr>
              <a:t>with four </a:t>
            </a:r>
            <a:r>
              <a:rPr lang="en-US" altLang="en-US" sz="3400" u="sng" dirty="0">
                <a:solidFill>
                  <a:srgbClr val="000000"/>
                </a:solidFill>
                <a:ea typeface="ＭＳ Ｐゴシック" panose="020B0600070205080204" pitchFamily="34" charset="-128"/>
              </a:rPr>
              <a:t>triangle </a:t>
            </a:r>
            <a:r>
              <a:rPr lang="en-US" altLang="en-US" sz="3400" u="sng" dirty="0" smtClean="0">
                <a:solidFill>
                  <a:srgbClr val="000000"/>
                </a:solidFill>
                <a:ea typeface="ＭＳ Ｐゴシック" panose="020B0600070205080204" pitchFamily="34" charset="-128"/>
              </a:rPr>
              <a:t>walls</a:t>
            </a:r>
            <a:r>
              <a:rPr lang="en-US" altLang="en-US" sz="3400" dirty="0" smtClean="0">
                <a:solidFill>
                  <a:srgbClr val="000000"/>
                </a:solidFill>
                <a:ea typeface="ＭＳ Ｐゴシック" panose="020B0600070205080204" pitchFamily="34" charset="-128"/>
              </a:rPr>
              <a:t>; used as </a:t>
            </a:r>
            <a:r>
              <a:rPr lang="en-US" altLang="en-US" sz="3400" u="sng" dirty="0">
                <a:solidFill>
                  <a:srgbClr val="000000"/>
                </a:solidFill>
                <a:ea typeface="ＭＳ Ｐゴシック" panose="020B0600070205080204" pitchFamily="34" charset="-128"/>
              </a:rPr>
              <a:t>tombs for </a:t>
            </a:r>
            <a:r>
              <a:rPr lang="en-US" altLang="en-US" sz="3400" dirty="0">
                <a:solidFill>
                  <a:srgbClr val="000000"/>
                </a:solidFill>
                <a:ea typeface="ＭＳ Ｐゴシック" panose="020B0600070205080204" pitchFamily="34" charset="-128"/>
              </a:rPr>
              <a:t>the </a:t>
            </a:r>
            <a:r>
              <a:rPr lang="en-US" altLang="en-US" sz="3400" u="sng" dirty="0">
                <a:solidFill>
                  <a:srgbClr val="000000"/>
                </a:solidFill>
                <a:ea typeface="ＭＳ Ｐゴシック" panose="020B0600070205080204" pitchFamily="34" charset="-128"/>
              </a:rPr>
              <a:t>pharaohs</a:t>
            </a:r>
            <a:r>
              <a:rPr lang="en-US" altLang="en-US" sz="3400" dirty="0">
                <a:solidFill>
                  <a:srgbClr val="000000"/>
                </a:solidFill>
                <a:ea typeface="ＭＳ Ｐゴシック" panose="020B0600070205080204" pitchFamily="34" charset="-128"/>
              </a:rPr>
              <a:t> and their queens </a:t>
            </a:r>
            <a:endParaRPr lang="en-US" altLang="en-US" sz="2700" dirty="0">
              <a:solidFill>
                <a:srgbClr val="000000"/>
              </a:solidFill>
              <a:ea typeface="ＭＳ Ｐゴシック" panose="020B0600070205080204" pitchFamily="34" charset="-128"/>
            </a:endParaRPr>
          </a:p>
        </p:txBody>
      </p:sp>
      <p:pic>
        <p:nvPicPr>
          <p:cNvPr id="14340" name="Picture 4" descr="py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1"/>
            <a:ext cx="37719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pyramid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62313"/>
            <a:ext cx="52324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97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7344102" y="257908"/>
            <a:ext cx="3581400" cy="914400"/>
          </a:xfrm>
        </p:spPr>
        <p:txBody>
          <a:bodyPr>
            <a:normAutofit/>
          </a:bodyPr>
          <a:lstStyle/>
          <a:p>
            <a:pPr eaLnBrk="1" hangingPunct="1"/>
            <a:r>
              <a:rPr lang="en-US" altLang="en-US" sz="5400" b="1" dirty="0" smtClean="0">
                <a:ea typeface="ＭＳ Ｐゴシック" panose="020B0600070205080204" pitchFamily="34" charset="-128"/>
              </a:rPr>
              <a:t>sarcophagus</a:t>
            </a:r>
            <a:endParaRPr lang="en-US" altLang="en-US" sz="5400" dirty="0">
              <a:ea typeface="ＭＳ Ｐゴシック" panose="020B0600070205080204" pitchFamily="34" charset="-128"/>
            </a:endParaRPr>
          </a:p>
        </p:txBody>
      </p:sp>
      <p:sp>
        <p:nvSpPr>
          <p:cNvPr id="13315" name="Subtitle 2"/>
          <p:cNvSpPr>
            <a:spLocks noGrp="1"/>
          </p:cNvSpPr>
          <p:nvPr>
            <p:ph type="subTitle" idx="1"/>
          </p:nvPr>
        </p:nvSpPr>
        <p:spPr>
          <a:xfrm>
            <a:off x="7391399" y="1447800"/>
            <a:ext cx="3486807" cy="5029200"/>
          </a:xfrm>
        </p:spPr>
        <p:txBody>
          <a:bodyPr/>
          <a:lstStyle/>
          <a:p>
            <a:r>
              <a:rPr lang="en-US" sz="4000" dirty="0" smtClean="0"/>
              <a:t>a </a:t>
            </a:r>
            <a:r>
              <a:rPr lang="en-US" sz="4000" u="sng" dirty="0"/>
              <a:t>stone coffin</a:t>
            </a:r>
            <a:r>
              <a:rPr lang="en-US" sz="4000" dirty="0"/>
              <a:t>, typically decorated with sculptures and words, </a:t>
            </a:r>
            <a:r>
              <a:rPr lang="en-US" sz="4000" u="sng" dirty="0"/>
              <a:t>used for</a:t>
            </a:r>
            <a:r>
              <a:rPr lang="en-US" sz="4000" dirty="0"/>
              <a:t> housing a </a:t>
            </a:r>
            <a:r>
              <a:rPr lang="en-US" sz="4000" u="sng" dirty="0"/>
              <a:t>mummy</a:t>
            </a:r>
            <a:endParaRPr lang="en-US" altLang="en-US" sz="3000" dirty="0">
              <a:solidFill>
                <a:srgbClr val="000000"/>
              </a:solidFill>
              <a:ea typeface="ＭＳ Ｐゴシック" panose="020B0600070205080204" pitchFamily="34" charset="-128"/>
            </a:endParaRPr>
          </a:p>
        </p:txBody>
      </p:sp>
      <p:pic>
        <p:nvPicPr>
          <p:cNvPr id="13316" name="Picture 4" descr="mu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228600"/>
            <a:ext cx="4881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mum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1" y="3352800"/>
            <a:ext cx="46085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2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70689" y="1671145"/>
            <a:ext cx="8623737" cy="5186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
            <a:ext cx="11385331" cy="1813034"/>
          </a:xfrm>
        </p:spPr>
        <p:txBody>
          <a:bodyPr>
            <a:noAutofit/>
          </a:bodyPr>
          <a:lstStyle/>
          <a:p>
            <a:r>
              <a:rPr lang="en-US" sz="2400" b="1" dirty="0" smtClean="0"/>
              <a:t>On notebook paper, split it in half. In each half, draw one of the Vocabulary Wheels seen below (only 2 per page). Then, as you go through the PowerPoint, copy your vocabulary words and definitions into the center oval. Pick one (1) of the other activities to complete around the center oval. You will need 2-3 sheets of notebook paper.</a:t>
            </a:r>
            <a:endParaRPr lang="en-US" sz="2400" b="1" dirty="0"/>
          </a:p>
        </p:txBody>
      </p:sp>
      <p:cxnSp>
        <p:nvCxnSpPr>
          <p:cNvPr id="6" name="Straight Connector 5"/>
          <p:cNvCxnSpPr/>
          <p:nvPr/>
        </p:nvCxnSpPr>
        <p:spPr>
          <a:xfrm>
            <a:off x="6282557" y="1813034"/>
            <a:ext cx="0" cy="4871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2"/>
            <a:endCxn id="4" idx="6"/>
          </p:cNvCxnSpPr>
          <p:nvPr/>
        </p:nvCxnSpPr>
        <p:spPr>
          <a:xfrm>
            <a:off x="1970689" y="4264573"/>
            <a:ext cx="862373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18333" y="3421118"/>
            <a:ext cx="2928447" cy="1686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04839" y="2621843"/>
            <a:ext cx="3263462" cy="1077218"/>
          </a:xfrm>
          <a:prstGeom prst="rect">
            <a:avLst/>
          </a:prstGeom>
          <a:noFill/>
        </p:spPr>
        <p:txBody>
          <a:bodyPr wrap="square" rtlCol="0">
            <a:spAutoFit/>
          </a:bodyPr>
          <a:lstStyle/>
          <a:p>
            <a:r>
              <a:rPr lang="en-US" sz="3200" dirty="0"/>
              <a:t>3</a:t>
            </a:r>
            <a:r>
              <a:rPr lang="en-US" sz="3200" dirty="0" smtClean="0"/>
              <a:t> </a:t>
            </a:r>
            <a:r>
              <a:rPr lang="en-US" sz="3200" dirty="0" smtClean="0"/>
              <a:t>SYNONYMS/</a:t>
            </a:r>
            <a:br>
              <a:rPr lang="en-US" sz="3200" dirty="0" smtClean="0"/>
            </a:br>
            <a:r>
              <a:rPr lang="en-US" sz="3200" dirty="0" smtClean="0"/>
              <a:t>EXAMPLES</a:t>
            </a:r>
            <a:endParaRPr lang="en-US" sz="3200" dirty="0"/>
          </a:p>
        </p:txBody>
      </p:sp>
      <p:sp>
        <p:nvSpPr>
          <p:cNvPr id="11" name="TextBox 10"/>
          <p:cNvSpPr txBox="1"/>
          <p:nvPr/>
        </p:nvSpPr>
        <p:spPr>
          <a:xfrm>
            <a:off x="6759463" y="2410218"/>
            <a:ext cx="3263462" cy="1077218"/>
          </a:xfrm>
          <a:prstGeom prst="rect">
            <a:avLst/>
          </a:prstGeom>
          <a:noFill/>
        </p:spPr>
        <p:txBody>
          <a:bodyPr wrap="square" rtlCol="0">
            <a:spAutoFit/>
          </a:bodyPr>
          <a:lstStyle/>
          <a:p>
            <a:r>
              <a:rPr lang="en-US" sz="3200" dirty="0" smtClean="0"/>
              <a:t>2 </a:t>
            </a:r>
            <a:r>
              <a:rPr lang="en-US" sz="3200" dirty="0" smtClean="0"/>
              <a:t>ANTONYMS/</a:t>
            </a:r>
            <a:br>
              <a:rPr lang="en-US" sz="3200" dirty="0" smtClean="0"/>
            </a:br>
            <a:r>
              <a:rPr lang="en-US" sz="3200" dirty="0" smtClean="0"/>
              <a:t>NONEXAMPLES</a:t>
            </a:r>
            <a:endParaRPr lang="en-US" sz="3200" dirty="0"/>
          </a:p>
        </p:txBody>
      </p:sp>
      <p:sp>
        <p:nvSpPr>
          <p:cNvPr id="12" name="TextBox 11"/>
          <p:cNvSpPr txBox="1"/>
          <p:nvPr/>
        </p:nvSpPr>
        <p:spPr>
          <a:xfrm>
            <a:off x="2789507" y="4750722"/>
            <a:ext cx="3263462" cy="1077218"/>
          </a:xfrm>
          <a:prstGeom prst="rect">
            <a:avLst/>
          </a:prstGeom>
          <a:noFill/>
        </p:spPr>
        <p:txBody>
          <a:bodyPr wrap="square" rtlCol="0">
            <a:spAutoFit/>
          </a:bodyPr>
          <a:lstStyle/>
          <a:p>
            <a:r>
              <a:rPr lang="en-US" sz="3200" dirty="0" smtClean="0"/>
              <a:t>COLORFUL PICTURE</a:t>
            </a:r>
            <a:endParaRPr lang="en-US" sz="3200" dirty="0"/>
          </a:p>
        </p:txBody>
      </p:sp>
      <p:sp>
        <p:nvSpPr>
          <p:cNvPr id="13" name="TextBox 12"/>
          <p:cNvSpPr txBox="1"/>
          <p:nvPr/>
        </p:nvSpPr>
        <p:spPr>
          <a:xfrm>
            <a:off x="7123056" y="4776457"/>
            <a:ext cx="3263462" cy="1569660"/>
          </a:xfrm>
          <a:prstGeom prst="rect">
            <a:avLst/>
          </a:prstGeom>
          <a:noFill/>
        </p:spPr>
        <p:txBody>
          <a:bodyPr wrap="square" rtlCol="0">
            <a:spAutoFit/>
          </a:bodyPr>
          <a:lstStyle/>
          <a:p>
            <a:r>
              <a:rPr lang="en-US" sz="3200" dirty="0" smtClean="0"/>
              <a:t>MEANINGFUL SENTENCE with word circled</a:t>
            </a:r>
            <a:endParaRPr lang="en-US" sz="3200" dirty="0"/>
          </a:p>
        </p:txBody>
      </p:sp>
      <p:sp>
        <p:nvSpPr>
          <p:cNvPr id="14" name="TextBox 13"/>
          <p:cNvSpPr txBox="1"/>
          <p:nvPr/>
        </p:nvSpPr>
        <p:spPr>
          <a:xfrm>
            <a:off x="5240056" y="3752868"/>
            <a:ext cx="3263462" cy="1077218"/>
          </a:xfrm>
          <a:prstGeom prst="rect">
            <a:avLst/>
          </a:prstGeom>
          <a:noFill/>
        </p:spPr>
        <p:txBody>
          <a:bodyPr wrap="square" rtlCol="0">
            <a:spAutoFit/>
          </a:bodyPr>
          <a:lstStyle/>
          <a:p>
            <a:r>
              <a:rPr lang="en-US" sz="3200" dirty="0" smtClean="0"/>
              <a:t>    WORD/</a:t>
            </a:r>
            <a:br>
              <a:rPr lang="en-US" sz="3200" dirty="0" smtClean="0"/>
            </a:br>
            <a:r>
              <a:rPr lang="en-US" sz="3200" dirty="0" smtClean="0"/>
              <a:t>DEFINITION</a:t>
            </a:r>
            <a:endParaRPr lang="en-US" sz="3200" dirty="0"/>
          </a:p>
        </p:txBody>
      </p:sp>
    </p:spTree>
    <p:extLst>
      <p:ext uri="{BB962C8B-B14F-4D97-AF65-F5344CB8AC3E}">
        <p14:creationId xmlns:p14="http://schemas.microsoft.com/office/powerpoint/2010/main" val="38629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nil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480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7391400" y="685800"/>
            <a:ext cx="2590800" cy="914400"/>
          </a:xfrm>
        </p:spPr>
        <p:txBody>
          <a:bodyPr>
            <a:normAutofit fontScale="90000"/>
          </a:bodyPr>
          <a:lstStyle/>
          <a:p>
            <a:pPr eaLnBrk="1" hangingPunct="1"/>
            <a:r>
              <a:rPr lang="en-US" altLang="en-US" sz="5400" b="1">
                <a:ea typeface="ＭＳ Ｐゴシック" panose="020B0600070205080204" pitchFamily="34" charset="-128"/>
              </a:rPr>
              <a:t>Nile River</a:t>
            </a:r>
            <a:r>
              <a:rPr lang="en-US" altLang="en-US" sz="5400">
                <a:ea typeface="ＭＳ Ｐゴシック" panose="020B0600070205080204" pitchFamily="34" charset="-128"/>
              </a:rPr>
              <a:t/>
            </a:r>
            <a:br>
              <a:rPr lang="en-US" altLang="en-US" sz="5400">
                <a:ea typeface="ＭＳ Ｐゴシック" panose="020B0600070205080204" pitchFamily="34" charset="-128"/>
              </a:rPr>
            </a:br>
            <a:endParaRPr lang="en-US" altLang="en-US" sz="5400">
              <a:ea typeface="ＭＳ Ｐゴシック" panose="020B0600070205080204" pitchFamily="34" charset="-128"/>
            </a:endParaRPr>
          </a:p>
        </p:txBody>
      </p:sp>
      <p:sp>
        <p:nvSpPr>
          <p:cNvPr id="3076" name="Subtitle 2"/>
          <p:cNvSpPr>
            <a:spLocks noGrp="1"/>
          </p:cNvSpPr>
          <p:nvPr>
            <p:ph type="subTitle" idx="1"/>
          </p:nvPr>
        </p:nvSpPr>
        <p:spPr>
          <a:xfrm>
            <a:off x="8509000" y="1334813"/>
            <a:ext cx="2590800" cy="4495800"/>
          </a:xfrm>
        </p:spPr>
        <p:txBody>
          <a:bodyPr/>
          <a:lstStyle/>
          <a:p>
            <a:pPr eaLnBrk="1" hangingPunct="1"/>
            <a:r>
              <a:rPr lang="en-US" altLang="en-US" sz="4000" u="sng" dirty="0" smtClean="0">
                <a:solidFill>
                  <a:srgbClr val="000000"/>
                </a:solidFill>
                <a:ea typeface="ＭＳ Ｐゴシック" panose="020B0600070205080204" pitchFamily="34" charset="-128"/>
              </a:rPr>
              <a:t>longest </a:t>
            </a:r>
            <a:r>
              <a:rPr lang="en-US" altLang="en-US" sz="4000" u="sng" dirty="0">
                <a:solidFill>
                  <a:srgbClr val="000000"/>
                </a:solidFill>
                <a:ea typeface="ＭＳ Ｐゴシック" panose="020B0600070205080204" pitchFamily="34" charset="-128"/>
              </a:rPr>
              <a:t>river</a:t>
            </a:r>
            <a:r>
              <a:rPr lang="en-US" altLang="en-US" sz="4000" dirty="0">
                <a:solidFill>
                  <a:srgbClr val="000000"/>
                </a:solidFill>
                <a:ea typeface="ＭＳ Ｐゴシック" panose="020B0600070205080204" pitchFamily="34" charset="-128"/>
              </a:rPr>
              <a:t> in the </a:t>
            </a:r>
            <a:r>
              <a:rPr lang="en-US" altLang="en-US" sz="4000" dirty="0" smtClean="0">
                <a:solidFill>
                  <a:srgbClr val="000000"/>
                </a:solidFill>
                <a:ea typeface="ＭＳ Ｐゴシック" panose="020B0600070205080204" pitchFamily="34" charset="-128"/>
              </a:rPr>
              <a:t>world; </a:t>
            </a:r>
            <a:r>
              <a:rPr lang="en-US" altLang="en-US" sz="4000" u="sng" dirty="0" smtClean="0">
                <a:solidFill>
                  <a:srgbClr val="000000"/>
                </a:solidFill>
                <a:ea typeface="ＭＳ Ｐゴシック" panose="020B0600070205080204" pitchFamily="34" charset="-128"/>
              </a:rPr>
              <a:t>lifeblood</a:t>
            </a:r>
            <a:r>
              <a:rPr lang="en-US" altLang="en-US" sz="4000" dirty="0" smtClean="0">
                <a:solidFill>
                  <a:srgbClr val="000000"/>
                </a:solidFill>
                <a:ea typeface="ＭＳ Ｐゴシック" panose="020B0600070205080204" pitchFamily="34" charset="-128"/>
              </a:rPr>
              <a:t> </a:t>
            </a:r>
            <a:r>
              <a:rPr lang="en-US" altLang="en-US" sz="4000" dirty="0">
                <a:solidFill>
                  <a:srgbClr val="000000"/>
                </a:solidFill>
                <a:ea typeface="ＭＳ Ｐゴシック" panose="020B0600070205080204" pitchFamily="34" charset="-128"/>
              </a:rPr>
              <a:t>of Ancient </a:t>
            </a:r>
            <a:r>
              <a:rPr lang="en-US" altLang="en-US" sz="4000" dirty="0" smtClean="0">
                <a:solidFill>
                  <a:srgbClr val="000000"/>
                </a:solidFill>
                <a:ea typeface="ＭＳ Ｐゴシック" panose="020B0600070205080204" pitchFamily="34" charset="-128"/>
              </a:rPr>
              <a:t>Egypt</a:t>
            </a:r>
            <a:endParaRPr lang="en-US" altLang="en-US" sz="4000" dirty="0">
              <a:solidFill>
                <a:srgbClr val="000000"/>
              </a:solidFill>
              <a:ea typeface="ＭＳ Ｐゴシック" panose="020B0600070205080204" pitchFamily="34" charset="-128"/>
            </a:endParaRPr>
          </a:p>
          <a:p>
            <a:pPr eaLnBrk="1" hangingPunct="1"/>
            <a:endParaRPr lang="en-US" altLang="en-US" dirty="0" smtClean="0">
              <a:solidFill>
                <a:srgbClr val="898989"/>
              </a:solidFill>
              <a:ea typeface="ＭＳ Ｐゴシック" panose="020B0600070205080204" pitchFamily="34" charset="-128"/>
            </a:endParaRPr>
          </a:p>
        </p:txBody>
      </p:sp>
      <p:pic>
        <p:nvPicPr>
          <p:cNvPr id="3077" name="Picture 6" descr="ni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5814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39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391400" y="228600"/>
            <a:ext cx="2590800" cy="914400"/>
          </a:xfrm>
        </p:spPr>
        <p:txBody>
          <a:bodyPr/>
          <a:lstStyle/>
          <a:p>
            <a:pPr eaLnBrk="1" hangingPunct="1"/>
            <a:r>
              <a:rPr lang="en-US" altLang="en-US" sz="5400" dirty="0">
                <a:ea typeface="ＭＳ Ｐゴシック" panose="020B0600070205080204" pitchFamily="34" charset="-128"/>
              </a:rPr>
              <a:t>d</a:t>
            </a:r>
            <a:r>
              <a:rPr lang="en-US" altLang="en-US" sz="5400" dirty="0" smtClean="0">
                <a:ea typeface="ＭＳ Ｐゴシック" panose="020B0600070205080204" pitchFamily="34" charset="-128"/>
              </a:rPr>
              <a:t>elta</a:t>
            </a:r>
            <a:endParaRPr lang="en-US" altLang="en-US" sz="5400" dirty="0">
              <a:ea typeface="ＭＳ Ｐゴシック" panose="020B0600070205080204" pitchFamily="34" charset="-128"/>
            </a:endParaRPr>
          </a:p>
        </p:txBody>
      </p:sp>
      <p:sp>
        <p:nvSpPr>
          <p:cNvPr id="4099" name="Subtitle 2"/>
          <p:cNvSpPr>
            <a:spLocks noGrp="1"/>
          </p:cNvSpPr>
          <p:nvPr>
            <p:ph type="subTitle" idx="1"/>
          </p:nvPr>
        </p:nvSpPr>
        <p:spPr>
          <a:xfrm>
            <a:off x="7391400" y="1447800"/>
            <a:ext cx="2590800" cy="5029200"/>
          </a:xfrm>
        </p:spPr>
        <p:txBody>
          <a:bodyPr/>
          <a:lstStyle/>
          <a:p>
            <a:pPr eaLnBrk="1" hangingPunct="1"/>
            <a:r>
              <a:rPr lang="en-US" altLang="en-US" sz="4000" u="sng" dirty="0" smtClean="0">
                <a:solidFill>
                  <a:srgbClr val="000000"/>
                </a:solidFill>
                <a:ea typeface="ＭＳ Ｐゴシック" panose="020B0600070205080204" pitchFamily="34" charset="-128"/>
              </a:rPr>
              <a:t>triangle </a:t>
            </a:r>
            <a:r>
              <a:rPr lang="en-US" altLang="en-US" sz="4000" u="sng" dirty="0">
                <a:solidFill>
                  <a:srgbClr val="000000"/>
                </a:solidFill>
                <a:ea typeface="ＭＳ Ｐゴシック" panose="020B0600070205080204" pitchFamily="34" charset="-128"/>
              </a:rPr>
              <a:t>shaped </a:t>
            </a:r>
            <a:r>
              <a:rPr lang="en-US" altLang="en-US" sz="4000" u="sng" dirty="0" smtClean="0">
                <a:solidFill>
                  <a:srgbClr val="000000"/>
                </a:solidFill>
                <a:ea typeface="ＭＳ Ｐゴシック" panose="020B0600070205080204" pitchFamily="34" charset="-128"/>
              </a:rPr>
              <a:t>land</a:t>
            </a:r>
            <a:r>
              <a:rPr lang="en-US" altLang="en-US" sz="4000" dirty="0" smtClean="0">
                <a:solidFill>
                  <a:srgbClr val="000000"/>
                </a:solidFill>
                <a:ea typeface="ＭＳ Ｐゴシック" panose="020B0600070205080204" pitchFamily="34" charset="-128"/>
              </a:rPr>
              <a:t> </a:t>
            </a:r>
            <a:r>
              <a:rPr lang="en-US" altLang="en-US" sz="4000" dirty="0">
                <a:solidFill>
                  <a:srgbClr val="000000"/>
                </a:solidFill>
                <a:ea typeface="ＭＳ Ｐゴシック" panose="020B0600070205080204" pitchFamily="34" charset="-128"/>
              </a:rPr>
              <a:t>made of </a:t>
            </a:r>
            <a:r>
              <a:rPr lang="en-US" altLang="en-US" sz="4000" u="sng" dirty="0">
                <a:solidFill>
                  <a:srgbClr val="000000"/>
                </a:solidFill>
                <a:ea typeface="ＭＳ Ｐゴシック" panose="020B0600070205080204" pitchFamily="34" charset="-128"/>
              </a:rPr>
              <a:t>soil</a:t>
            </a:r>
            <a:r>
              <a:rPr lang="en-US" altLang="en-US" sz="4000" dirty="0">
                <a:solidFill>
                  <a:srgbClr val="000000"/>
                </a:solidFill>
                <a:ea typeface="ＭＳ Ｐゴシック" panose="020B0600070205080204" pitchFamily="34" charset="-128"/>
              </a:rPr>
              <a:t> deposited by a river</a:t>
            </a:r>
          </a:p>
          <a:p>
            <a:pPr eaLnBrk="1" hangingPunct="1"/>
            <a:endParaRPr lang="en-US" altLang="en-US" dirty="0" smtClean="0">
              <a:solidFill>
                <a:srgbClr val="898989"/>
              </a:solidFill>
              <a:ea typeface="ＭＳ Ｐゴシック" panose="020B0600070205080204" pitchFamily="34" charset="-128"/>
            </a:endParaRPr>
          </a:p>
        </p:txBody>
      </p:sp>
      <p:pic>
        <p:nvPicPr>
          <p:cNvPr id="4100" name="Picture 3" descr="ni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403350"/>
            <a:ext cx="53975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723789" y="567556"/>
            <a:ext cx="2590800" cy="914400"/>
          </a:xfrm>
        </p:spPr>
        <p:txBody>
          <a:bodyPr>
            <a:normAutofit fontScale="90000"/>
          </a:bodyPr>
          <a:lstStyle/>
          <a:p>
            <a:pPr eaLnBrk="1" hangingPunct="1"/>
            <a:r>
              <a:rPr lang="en-US" altLang="en-US" sz="5400" dirty="0">
                <a:ea typeface="ＭＳ Ｐゴシック" panose="020B0600070205080204" pitchFamily="34" charset="-128"/>
              </a:rPr>
              <a:t>e</a:t>
            </a:r>
            <a:r>
              <a:rPr lang="en-US" altLang="en-US" sz="5400" dirty="0" smtClean="0">
                <a:ea typeface="ＭＳ Ｐゴシック" panose="020B0600070205080204" pitchFamily="34" charset="-128"/>
              </a:rPr>
              <a:t>conomy</a:t>
            </a:r>
            <a:endParaRPr lang="en-US" altLang="en-US" sz="5400" dirty="0">
              <a:ea typeface="ＭＳ Ｐゴシック" panose="020B0600070205080204" pitchFamily="34" charset="-128"/>
            </a:endParaRPr>
          </a:p>
        </p:txBody>
      </p:sp>
      <p:sp>
        <p:nvSpPr>
          <p:cNvPr id="4099" name="Subtitle 2"/>
          <p:cNvSpPr>
            <a:spLocks noGrp="1"/>
          </p:cNvSpPr>
          <p:nvPr>
            <p:ph type="subTitle" idx="1"/>
          </p:nvPr>
        </p:nvSpPr>
        <p:spPr>
          <a:xfrm>
            <a:off x="6558455" y="1481956"/>
            <a:ext cx="4921469" cy="5010807"/>
          </a:xfrm>
        </p:spPr>
        <p:txBody>
          <a:bodyPr>
            <a:normAutofit/>
          </a:bodyPr>
          <a:lstStyle/>
          <a:p>
            <a:r>
              <a:rPr lang="en-US" sz="4000" dirty="0" smtClean="0"/>
              <a:t>the way a country uses </a:t>
            </a:r>
            <a:r>
              <a:rPr lang="en-US" sz="4000" u="sng" dirty="0" smtClean="0"/>
              <a:t>resources to produce/sell/trade </a:t>
            </a:r>
            <a:r>
              <a:rPr lang="en-US" sz="4000" dirty="0" smtClean="0"/>
              <a:t>goods and services to meet people’s needs and wants</a:t>
            </a:r>
            <a:endParaRPr lang="en-US" sz="4000" b="1" dirty="0" smtClean="0"/>
          </a:p>
          <a:p>
            <a:pPr eaLnBrk="1" hangingPunct="1"/>
            <a:endParaRPr lang="en-US" altLang="en-US" dirty="0" smtClean="0">
              <a:solidFill>
                <a:srgbClr val="898989"/>
              </a:solidFill>
              <a:ea typeface="ＭＳ Ｐゴシック" panose="020B0600070205080204" pitchFamily="34" charset="-128"/>
            </a:endParaRPr>
          </a:p>
        </p:txBody>
      </p:sp>
      <p:pic>
        <p:nvPicPr>
          <p:cNvPr id="2050" name="Picture 2" descr="http://home.earthlink.net/~marond/economy_pink_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26" y="551792"/>
            <a:ext cx="4971885" cy="26882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urrentissuesintodaysworld.weebly.com/uploads/1/1/6/8/11682675/9404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06" y="3420225"/>
            <a:ext cx="238125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ages.clipartpanda.com/economy-clipart-doll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310" y="3352893"/>
            <a:ext cx="3145419" cy="301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3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7391400" y="228600"/>
            <a:ext cx="2590800" cy="914400"/>
          </a:xfrm>
        </p:spPr>
        <p:txBody>
          <a:bodyPr/>
          <a:lstStyle/>
          <a:p>
            <a:pPr eaLnBrk="1" hangingPunct="1"/>
            <a:r>
              <a:rPr lang="en-US" altLang="en-US" sz="5400" b="1" dirty="0">
                <a:solidFill>
                  <a:srgbClr val="3366FF"/>
                </a:solidFill>
                <a:ea typeface="ＭＳ Ｐゴシック" panose="020B0600070205080204" pitchFamily="34" charset="-128"/>
              </a:rPr>
              <a:t>i</a:t>
            </a:r>
            <a:r>
              <a:rPr lang="en-US" altLang="en-US" sz="5400" b="1" dirty="0" smtClean="0">
                <a:ea typeface="ＭＳ Ｐゴシック" panose="020B0600070205080204" pitchFamily="34" charset="-128"/>
              </a:rPr>
              <a:t>mport</a:t>
            </a:r>
            <a:r>
              <a:rPr lang="en-US" altLang="en-US" sz="5400" dirty="0" smtClean="0">
                <a:ea typeface="ＭＳ Ｐゴシック" panose="020B0600070205080204" pitchFamily="34" charset="-128"/>
              </a:rPr>
              <a:t> </a:t>
            </a:r>
            <a:endParaRPr lang="en-US" altLang="en-US" sz="5400" dirty="0">
              <a:ea typeface="ＭＳ Ｐゴシック" panose="020B0600070205080204" pitchFamily="34" charset="-128"/>
            </a:endParaRPr>
          </a:p>
        </p:txBody>
      </p:sp>
      <p:sp>
        <p:nvSpPr>
          <p:cNvPr id="17411" name="Subtitle 2"/>
          <p:cNvSpPr>
            <a:spLocks noGrp="1"/>
          </p:cNvSpPr>
          <p:nvPr>
            <p:ph type="subTitle" idx="1"/>
          </p:nvPr>
        </p:nvSpPr>
        <p:spPr>
          <a:xfrm>
            <a:off x="7391400" y="1447800"/>
            <a:ext cx="2590800" cy="5029200"/>
          </a:xfrm>
        </p:spPr>
        <p:txBody>
          <a:bodyPr/>
          <a:lstStyle/>
          <a:p>
            <a:pPr eaLnBrk="1" hangingPunct="1"/>
            <a:r>
              <a:rPr lang="en-US" altLang="en-US" sz="4000" u="sng" dirty="0">
                <a:solidFill>
                  <a:srgbClr val="000000"/>
                </a:solidFill>
                <a:ea typeface="ＭＳ Ｐゴシック" panose="020B0600070205080204" pitchFamily="34" charset="-128"/>
              </a:rPr>
              <a:t>g</a:t>
            </a:r>
            <a:r>
              <a:rPr lang="en-US" altLang="en-US" sz="4000" u="sng" dirty="0" smtClean="0">
                <a:solidFill>
                  <a:srgbClr val="000000"/>
                </a:solidFill>
                <a:ea typeface="ＭＳ Ｐゴシック" panose="020B0600070205080204" pitchFamily="34" charset="-128"/>
              </a:rPr>
              <a:t>oods </a:t>
            </a:r>
            <a:r>
              <a:rPr lang="en-US" altLang="en-US" sz="4000" u="sng" dirty="0">
                <a:solidFill>
                  <a:srgbClr val="000000"/>
                </a:solidFill>
                <a:ea typeface="ＭＳ Ｐゴシック" panose="020B0600070205080204" pitchFamily="34" charset="-128"/>
              </a:rPr>
              <a:t>brought </a:t>
            </a:r>
            <a:r>
              <a:rPr lang="en-US" altLang="en-US" sz="4000" u="sng" dirty="0">
                <a:solidFill>
                  <a:srgbClr val="3366FF"/>
                </a:solidFill>
                <a:ea typeface="ＭＳ Ｐゴシック" panose="020B0600070205080204" pitchFamily="34" charset="-128"/>
              </a:rPr>
              <a:t>i</a:t>
            </a:r>
            <a:r>
              <a:rPr lang="en-US" altLang="en-US" sz="4000" u="sng" dirty="0" smtClean="0">
                <a:solidFill>
                  <a:srgbClr val="000000"/>
                </a:solidFill>
                <a:ea typeface="ＭＳ Ｐゴシック" panose="020B0600070205080204" pitchFamily="34" charset="-128"/>
              </a:rPr>
              <a:t>n </a:t>
            </a:r>
            <a:r>
              <a:rPr lang="en-US" altLang="en-US" sz="4000" dirty="0">
                <a:solidFill>
                  <a:srgbClr val="000000"/>
                </a:solidFill>
                <a:ea typeface="ＭＳ Ｐゴシック" panose="020B0600070205080204" pitchFamily="34" charset="-128"/>
              </a:rPr>
              <a:t>to your area by other regions</a:t>
            </a:r>
          </a:p>
          <a:p>
            <a:pPr eaLnBrk="1" hangingPunct="1"/>
            <a:endParaRPr lang="en-US" altLang="en-US" dirty="0" smtClean="0">
              <a:solidFill>
                <a:srgbClr val="898989"/>
              </a:solidFill>
              <a:ea typeface="ＭＳ Ｐゴシック" panose="020B0600070205080204" pitchFamily="34" charset="-128"/>
            </a:endParaRPr>
          </a:p>
        </p:txBody>
      </p:sp>
      <p:pic>
        <p:nvPicPr>
          <p:cNvPr id="17412" name="Picture 4" descr="i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628650"/>
            <a:ext cx="48641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5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7391400" y="228600"/>
            <a:ext cx="2590800" cy="914400"/>
          </a:xfrm>
        </p:spPr>
        <p:txBody>
          <a:bodyPr/>
          <a:lstStyle/>
          <a:p>
            <a:pPr eaLnBrk="1" hangingPunct="1"/>
            <a:r>
              <a:rPr lang="en-US" altLang="en-US" sz="5400" b="1" dirty="0">
                <a:solidFill>
                  <a:srgbClr val="3366FF"/>
                </a:solidFill>
                <a:ea typeface="ＭＳ Ｐゴシック" panose="020B0600070205080204" pitchFamily="34" charset="-128"/>
              </a:rPr>
              <a:t>e</a:t>
            </a:r>
            <a:r>
              <a:rPr lang="en-US" altLang="en-US" sz="5400" b="1" dirty="0" smtClean="0">
                <a:solidFill>
                  <a:srgbClr val="3366FF"/>
                </a:solidFill>
                <a:ea typeface="ＭＳ Ｐゴシック" panose="020B0600070205080204" pitchFamily="34" charset="-128"/>
              </a:rPr>
              <a:t>x</a:t>
            </a:r>
            <a:r>
              <a:rPr lang="en-US" altLang="en-US" sz="5400" b="1" dirty="0" smtClean="0">
                <a:ea typeface="ＭＳ Ｐゴシック" panose="020B0600070205080204" pitchFamily="34" charset="-128"/>
              </a:rPr>
              <a:t>port</a:t>
            </a:r>
            <a:r>
              <a:rPr lang="en-US" altLang="en-US" sz="5400" dirty="0" smtClean="0">
                <a:ea typeface="ＭＳ Ｐゴシック" panose="020B0600070205080204" pitchFamily="34" charset="-128"/>
              </a:rPr>
              <a:t> </a:t>
            </a:r>
            <a:endParaRPr lang="en-US" altLang="en-US" sz="5400" dirty="0">
              <a:ea typeface="ＭＳ Ｐゴシック" panose="020B0600070205080204" pitchFamily="34" charset="-128"/>
            </a:endParaRPr>
          </a:p>
        </p:txBody>
      </p:sp>
      <p:sp>
        <p:nvSpPr>
          <p:cNvPr id="18435" name="Subtitle 2"/>
          <p:cNvSpPr>
            <a:spLocks noGrp="1"/>
          </p:cNvSpPr>
          <p:nvPr>
            <p:ph type="subTitle" idx="1"/>
          </p:nvPr>
        </p:nvSpPr>
        <p:spPr>
          <a:xfrm>
            <a:off x="7391400" y="1447800"/>
            <a:ext cx="2590800" cy="5029200"/>
          </a:xfrm>
        </p:spPr>
        <p:txBody>
          <a:bodyPr/>
          <a:lstStyle/>
          <a:p>
            <a:pPr eaLnBrk="1" hangingPunct="1"/>
            <a:r>
              <a:rPr lang="en-US" altLang="en-US" sz="4000" u="sng" dirty="0">
                <a:solidFill>
                  <a:srgbClr val="000000"/>
                </a:solidFill>
                <a:ea typeface="ＭＳ Ｐゴシック" panose="020B0600070205080204" pitchFamily="34" charset="-128"/>
              </a:rPr>
              <a:t>g</a:t>
            </a:r>
            <a:r>
              <a:rPr lang="en-US" altLang="en-US" sz="4000" u="sng" dirty="0" smtClean="0">
                <a:solidFill>
                  <a:srgbClr val="000000"/>
                </a:solidFill>
                <a:ea typeface="ＭＳ Ｐゴシック" panose="020B0600070205080204" pitchFamily="34" charset="-128"/>
              </a:rPr>
              <a:t>oods </a:t>
            </a:r>
            <a:r>
              <a:rPr lang="en-US" altLang="en-US" sz="4000" u="sng" dirty="0">
                <a:solidFill>
                  <a:srgbClr val="000000"/>
                </a:solidFill>
                <a:ea typeface="ＭＳ Ｐゴシック" panose="020B0600070205080204" pitchFamily="34" charset="-128"/>
              </a:rPr>
              <a:t>that </a:t>
            </a:r>
            <a:r>
              <a:rPr lang="en-US" altLang="en-US" sz="4000" u="sng" dirty="0" smtClean="0">
                <a:solidFill>
                  <a:srgbClr val="3366FF"/>
                </a:solidFill>
                <a:ea typeface="ＭＳ Ｐゴシック" panose="020B0600070205080204" pitchFamily="34" charset="-128"/>
              </a:rPr>
              <a:t>ex</a:t>
            </a:r>
            <a:r>
              <a:rPr lang="en-US" altLang="en-US" sz="4000" u="sng" dirty="0" smtClean="0">
                <a:solidFill>
                  <a:srgbClr val="000000"/>
                </a:solidFill>
                <a:ea typeface="ＭＳ Ｐゴシック" panose="020B0600070205080204" pitchFamily="34" charset="-128"/>
              </a:rPr>
              <a:t>it (go out </a:t>
            </a:r>
            <a:r>
              <a:rPr lang="en-US" altLang="en-US" sz="4000" dirty="0" smtClean="0">
                <a:solidFill>
                  <a:srgbClr val="000000"/>
                </a:solidFill>
                <a:ea typeface="ＭＳ Ｐゴシック" panose="020B0600070205080204" pitchFamily="34" charset="-128"/>
              </a:rPr>
              <a:t>of) </a:t>
            </a:r>
            <a:r>
              <a:rPr lang="en-US" altLang="en-US" sz="4000" dirty="0">
                <a:solidFill>
                  <a:srgbClr val="000000"/>
                </a:solidFill>
                <a:ea typeface="ＭＳ Ｐゴシック" panose="020B0600070205080204" pitchFamily="34" charset="-128"/>
              </a:rPr>
              <a:t>your area to other regions</a:t>
            </a:r>
          </a:p>
          <a:p>
            <a:pPr eaLnBrk="1" hangingPunct="1"/>
            <a:endParaRPr lang="en-US" altLang="en-US" dirty="0" smtClean="0">
              <a:solidFill>
                <a:srgbClr val="898989"/>
              </a:solidFill>
              <a:ea typeface="ＭＳ Ｐゴシック" panose="020B0600070205080204" pitchFamily="34" charset="-128"/>
            </a:endParaRPr>
          </a:p>
        </p:txBody>
      </p:sp>
      <p:pic>
        <p:nvPicPr>
          <p:cNvPr id="18436" name="Picture 4" descr="ex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9276" y="914400"/>
            <a:ext cx="55721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64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950075" y="895350"/>
            <a:ext cx="4267200" cy="914400"/>
          </a:xfrm>
        </p:spPr>
        <p:txBody>
          <a:bodyPr>
            <a:normAutofit fontScale="90000"/>
          </a:bodyPr>
          <a:lstStyle/>
          <a:p>
            <a:pPr eaLnBrk="1" hangingPunct="1"/>
            <a:r>
              <a:rPr lang="en-US" altLang="en-US" sz="5400" b="1" dirty="0">
                <a:ea typeface="ＭＳ Ｐゴシック" panose="020B0600070205080204" pitchFamily="34" charset="-128"/>
              </a:rPr>
              <a:t>h</a:t>
            </a:r>
            <a:r>
              <a:rPr lang="en-US" altLang="en-US" sz="5400" b="1" dirty="0" smtClean="0">
                <a:ea typeface="ＭＳ Ｐゴシック" panose="020B0600070205080204" pitchFamily="34" charset="-128"/>
              </a:rPr>
              <a:t>ieroglyphics</a:t>
            </a:r>
            <a:r>
              <a:rPr lang="en-US" altLang="en-US" sz="5400" dirty="0">
                <a:ea typeface="ＭＳ Ｐゴシック" panose="020B0600070205080204" pitchFamily="34" charset="-128"/>
              </a:rPr>
              <a:t/>
            </a:r>
            <a:br>
              <a:rPr lang="en-US" altLang="en-US" sz="5400" dirty="0">
                <a:ea typeface="ＭＳ Ｐゴシック" panose="020B0600070205080204" pitchFamily="34" charset="-128"/>
              </a:rPr>
            </a:br>
            <a:endParaRPr lang="en-US" altLang="en-US" sz="5400" dirty="0">
              <a:ea typeface="ＭＳ Ｐゴシック" panose="020B0600070205080204" pitchFamily="34" charset="-128"/>
            </a:endParaRPr>
          </a:p>
        </p:txBody>
      </p:sp>
      <p:sp>
        <p:nvSpPr>
          <p:cNvPr id="19459" name="Subtitle 2"/>
          <p:cNvSpPr>
            <a:spLocks noGrp="1"/>
          </p:cNvSpPr>
          <p:nvPr>
            <p:ph type="subTitle" idx="1"/>
          </p:nvPr>
        </p:nvSpPr>
        <p:spPr>
          <a:xfrm>
            <a:off x="7391400" y="1447800"/>
            <a:ext cx="2590800" cy="5029200"/>
          </a:xfrm>
        </p:spPr>
        <p:txBody>
          <a:bodyPr/>
          <a:lstStyle/>
          <a:p>
            <a:pPr eaLnBrk="1" hangingPunct="1"/>
            <a:r>
              <a:rPr lang="en-US" altLang="en-US" sz="4000" dirty="0">
                <a:solidFill>
                  <a:srgbClr val="000000"/>
                </a:solidFill>
                <a:ea typeface="ＭＳ Ｐゴシック" panose="020B0600070205080204" pitchFamily="34" charset="-128"/>
              </a:rPr>
              <a:t>The Ancient </a:t>
            </a:r>
            <a:r>
              <a:rPr lang="en-US" altLang="en-US" sz="4000" u="sng" dirty="0">
                <a:solidFill>
                  <a:srgbClr val="000000"/>
                </a:solidFill>
                <a:ea typeface="ＭＳ Ｐゴシック" panose="020B0600070205080204" pitchFamily="34" charset="-128"/>
              </a:rPr>
              <a:t>Egyptian writing </a:t>
            </a:r>
            <a:r>
              <a:rPr lang="en-US" altLang="en-US" sz="4000" dirty="0">
                <a:solidFill>
                  <a:srgbClr val="000000"/>
                </a:solidFill>
                <a:ea typeface="ＭＳ Ｐゴシック" panose="020B0600070205080204" pitchFamily="34" charset="-128"/>
              </a:rPr>
              <a:t>system</a:t>
            </a:r>
          </a:p>
          <a:p>
            <a:pPr eaLnBrk="1" hangingPunct="1"/>
            <a:endParaRPr lang="en-US" altLang="en-US" dirty="0" smtClean="0">
              <a:solidFill>
                <a:srgbClr val="898989"/>
              </a:solidFill>
              <a:ea typeface="ＭＳ Ｐゴシック" panose="020B0600070205080204" pitchFamily="34" charset="-128"/>
            </a:endParaRPr>
          </a:p>
        </p:txBody>
      </p:sp>
      <p:pic>
        <p:nvPicPr>
          <p:cNvPr id="19460" name="Picture 4" descr="hi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43000"/>
            <a:ext cx="5426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310px-Papyrus_Ani_curs_hier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3390900"/>
            <a:ext cx="29527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80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5876596" y="863819"/>
            <a:ext cx="4267200" cy="914400"/>
          </a:xfrm>
        </p:spPr>
        <p:txBody>
          <a:bodyPr>
            <a:normAutofit fontScale="90000"/>
          </a:bodyPr>
          <a:lstStyle/>
          <a:p>
            <a:pPr eaLnBrk="1" hangingPunct="1"/>
            <a:r>
              <a:rPr lang="en-US" altLang="en-US" sz="5400" b="1" dirty="0">
                <a:ea typeface="ＭＳ Ｐゴシック" panose="020B0600070205080204" pitchFamily="34" charset="-128"/>
              </a:rPr>
              <a:t>p</a:t>
            </a:r>
            <a:r>
              <a:rPr lang="en-US" altLang="en-US" sz="5400" b="1" dirty="0" smtClean="0">
                <a:ea typeface="ＭＳ Ｐゴシック" panose="020B0600070205080204" pitchFamily="34" charset="-128"/>
              </a:rPr>
              <a:t>apyrus</a:t>
            </a:r>
            <a:r>
              <a:rPr lang="en-US" altLang="en-US" sz="5400" dirty="0">
                <a:ea typeface="ＭＳ Ｐゴシック" panose="020B0600070205080204" pitchFamily="34" charset="-128"/>
              </a:rPr>
              <a:t/>
            </a:r>
            <a:br>
              <a:rPr lang="en-US" altLang="en-US" sz="5400" dirty="0">
                <a:ea typeface="ＭＳ Ｐゴシック" panose="020B0600070205080204" pitchFamily="34" charset="-128"/>
              </a:rPr>
            </a:br>
            <a:endParaRPr lang="en-US" altLang="en-US" sz="5400" dirty="0">
              <a:ea typeface="ＭＳ Ｐゴシック" panose="020B0600070205080204" pitchFamily="34" charset="-128"/>
            </a:endParaRPr>
          </a:p>
        </p:txBody>
      </p:sp>
      <p:sp>
        <p:nvSpPr>
          <p:cNvPr id="19459" name="Subtitle 2"/>
          <p:cNvSpPr>
            <a:spLocks noGrp="1"/>
          </p:cNvSpPr>
          <p:nvPr>
            <p:ph type="subTitle" idx="1"/>
          </p:nvPr>
        </p:nvSpPr>
        <p:spPr>
          <a:xfrm>
            <a:off x="6038193" y="1447800"/>
            <a:ext cx="3944007" cy="5029200"/>
          </a:xfrm>
        </p:spPr>
        <p:txBody>
          <a:bodyPr>
            <a:normAutofit/>
          </a:bodyPr>
          <a:lstStyle/>
          <a:p>
            <a:r>
              <a:rPr lang="en-US" sz="4000" dirty="0" smtClean="0"/>
              <a:t>a long-lasting </a:t>
            </a:r>
            <a:r>
              <a:rPr lang="en-US" sz="4000" u="sng" dirty="0" smtClean="0"/>
              <a:t>paper-like material</a:t>
            </a:r>
            <a:r>
              <a:rPr lang="en-US" sz="4000" dirty="0" smtClean="0"/>
              <a:t> made </a:t>
            </a:r>
            <a:r>
              <a:rPr lang="en-US" sz="4000" u="sng" dirty="0" smtClean="0"/>
              <a:t>from reeds</a:t>
            </a:r>
            <a:r>
              <a:rPr lang="en-US" sz="4000" dirty="0" smtClean="0"/>
              <a:t> in ancient Egypt</a:t>
            </a:r>
            <a:endParaRPr lang="en-US" sz="4000" b="1" dirty="0" smtClean="0"/>
          </a:p>
          <a:p>
            <a:pPr eaLnBrk="1" hangingPunct="1"/>
            <a:endParaRPr lang="en-US" altLang="en-US" dirty="0" smtClean="0">
              <a:solidFill>
                <a:srgbClr val="898989"/>
              </a:solidFill>
              <a:ea typeface="ＭＳ Ｐゴシック" panose="020B0600070205080204" pitchFamily="34" charset="-128"/>
            </a:endParaRPr>
          </a:p>
        </p:txBody>
      </p:sp>
      <p:pic>
        <p:nvPicPr>
          <p:cNvPr id="1028" name="Picture 4" descr="http://img12.deviantart.net/b615/i/2013/327/6/9/papyrus___personal_use_only_by_moonlight4ngel-d2xjn6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3" y="358629"/>
            <a:ext cx="4258770" cy="2839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ree-online-bible-study.org/images/Ipuwer_Papy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451" y="3669588"/>
            <a:ext cx="42672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6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218</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Calibri Light</vt:lpstr>
      <vt:lpstr>Office Theme</vt:lpstr>
      <vt:lpstr>Ancient Egypt Vocabulary with Vocabulary Wheels</vt:lpstr>
      <vt:lpstr>On notebook paper, split it in half. In each half, draw one of the Vocabulary Wheels seen below (only 2 per page). Then, as you go through the PowerPoint, copy your vocabulary words and definitions into the center oval. Pick one (1) of the other activities to complete around the center oval. You will need 2-3 sheets of notebook paper.</vt:lpstr>
      <vt:lpstr>Nile River </vt:lpstr>
      <vt:lpstr>delta</vt:lpstr>
      <vt:lpstr>economy</vt:lpstr>
      <vt:lpstr>import </vt:lpstr>
      <vt:lpstr>export </vt:lpstr>
      <vt:lpstr>hieroglyphics </vt:lpstr>
      <vt:lpstr>papyrus </vt:lpstr>
      <vt:lpstr>pharaoh </vt:lpstr>
      <vt:lpstr>pyramids </vt:lpstr>
      <vt:lpstr>sarcophagus</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 Vocabulary</dc:title>
  <dc:creator>Hooker Williams, Lorin M.</dc:creator>
  <cp:lastModifiedBy>Hooker Williams, Lorin M.</cp:lastModifiedBy>
  <cp:revision>12</cp:revision>
  <cp:lastPrinted>2015-11-18T13:54:48Z</cp:lastPrinted>
  <dcterms:created xsi:type="dcterms:W3CDTF">2015-11-17T20:17:19Z</dcterms:created>
  <dcterms:modified xsi:type="dcterms:W3CDTF">2016-12-05T13:18:38Z</dcterms:modified>
</cp:coreProperties>
</file>