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8617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4951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187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456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1396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427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944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5920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281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665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1870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657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810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9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15717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330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327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94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766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0879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8072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25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2079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169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480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1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9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 Skills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we find places on maps?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4876800"/>
            <a:ext cx="24003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9800" y="457200"/>
            <a:ext cx="2286000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5200" y="685800"/>
            <a:ext cx="1701799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8200" y="609600"/>
            <a:ext cx="1790699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629400" y="4648200"/>
            <a:ext cx="1866900" cy="180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2000" y="4876800"/>
            <a:ext cx="2057400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35000" y="0"/>
            <a:ext cx="7772400" cy="6184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Latitude </a:t>
            </a:r>
            <a:b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Pole</a:t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South Pole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-76200" y="1905000"/>
            <a:ext cx="2362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Lines of North latitude are numbered from 0° to 90° are N.L.</a:t>
            </a:r>
            <a:r>
              <a:rPr lang="en-US" sz="20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0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705600" y="3124200"/>
            <a:ext cx="2209799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Lines of South latitude are numbered from 0° -90° are S.L. </a:t>
            </a:r>
          </a:p>
        </p:txBody>
      </p:sp>
      <p:pic>
        <p:nvPicPr>
          <p:cNvPr id="162" name="Shape 162" descr="latitude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905000"/>
            <a:ext cx="3686174" cy="358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6400800" y="3124200"/>
            <a:ext cx="533399" cy="192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lang="en-US" sz="12000" b="0" i="0" u="none" strike="noStrike" cap="non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057400" y="1828800"/>
            <a:ext cx="609599" cy="192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SzPct val="25000"/>
              <a:buFont typeface="Times New Roman"/>
              <a:buNone/>
            </a:pPr>
            <a:r>
              <a:rPr lang="en-US" sz="12000" b="0" i="0" u="none" strike="noStrike" cap="none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572000" y="16764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90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5105400" y="17526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486400" y="19812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791200" y="21717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019800" y="24130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6172200" y="26289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6324600" y="30480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6261100" y="28448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6324600" y="32766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572000" y="54864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90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5486400" y="52578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791200" y="50292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70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6007100" y="47879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6096000" y="45720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6172200" y="43434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324600" y="38862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6324600" y="36576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6248400" y="4114800"/>
            <a:ext cx="609599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609600" y="-228600"/>
            <a:ext cx="7772400" cy="632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Latitude</a:t>
            </a:r>
            <a:b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North Pole </a:t>
            </a:r>
            <a:b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at 90° N</a:t>
            </a: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South Pole </a:t>
            </a:r>
            <a:b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at 90° S</a:t>
            </a:r>
            <a:br>
              <a:rPr lang="en-US" sz="1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1800" b="1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152400" y="2209800"/>
            <a:ext cx="2362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equator is at 0° latitude.  It is neither north nor south.  It is at the center between north and south.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5867400" y="2133600"/>
            <a:ext cx="28956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40° N is the 40° line of latitude north of the equator.</a:t>
            </a:r>
            <a:r>
              <a:rPr lang="en-US" sz="18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40° S is the 40° line of latitude south of the equator.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914400" y="1371600"/>
            <a:ext cx="73152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457200" y="914400"/>
            <a:ext cx="8001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2438400" y="3276600"/>
            <a:ext cx="685799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33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Shape 193"/>
          <p:cNvSpPr/>
          <p:nvPr/>
        </p:nvSpPr>
        <p:spPr>
          <a:xfrm rot="5340000">
            <a:off x="5676106" y="4075905"/>
            <a:ext cx="534987" cy="6095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3772"/>
                </a:moveTo>
                <a:lnTo>
                  <a:pt x="84033" y="0"/>
                </a:lnTo>
                <a:lnTo>
                  <a:pt x="84033" y="16177"/>
                </a:lnTo>
                <a:lnTo>
                  <a:pt x="69038" y="16177"/>
                </a:lnTo>
                <a:cubicBezTo>
                  <a:pt x="30911" y="16177"/>
                  <a:pt x="0" y="39177"/>
                  <a:pt x="0" y="67544"/>
                </a:cubicBezTo>
                <a:lnTo>
                  <a:pt x="0" y="120000"/>
                </a:lnTo>
                <a:lnTo>
                  <a:pt x="35966" y="120000"/>
                </a:lnTo>
                <a:lnTo>
                  <a:pt x="35966" y="67544"/>
                </a:lnTo>
                <a:cubicBezTo>
                  <a:pt x="35966" y="58611"/>
                  <a:pt x="50772" y="51366"/>
                  <a:pt x="69038" y="51366"/>
                </a:cubicBezTo>
                <a:lnTo>
                  <a:pt x="84033" y="51366"/>
                </a:lnTo>
                <a:lnTo>
                  <a:pt x="84033" y="67544"/>
                </a:lnTo>
                <a:close/>
              </a:path>
            </a:pathLst>
          </a:custGeom>
          <a:solidFill>
            <a:srgbClr val="CC33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5486400" y="2362200"/>
            <a:ext cx="609599" cy="533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3772"/>
                </a:moveTo>
                <a:lnTo>
                  <a:pt x="84033" y="0"/>
                </a:lnTo>
                <a:lnTo>
                  <a:pt x="84033" y="16177"/>
                </a:lnTo>
                <a:lnTo>
                  <a:pt x="69038" y="16177"/>
                </a:lnTo>
                <a:cubicBezTo>
                  <a:pt x="30911" y="16177"/>
                  <a:pt x="0" y="39177"/>
                  <a:pt x="0" y="67544"/>
                </a:cubicBezTo>
                <a:lnTo>
                  <a:pt x="0" y="120000"/>
                </a:lnTo>
                <a:lnTo>
                  <a:pt x="35966" y="120000"/>
                </a:lnTo>
                <a:lnTo>
                  <a:pt x="35966" y="67544"/>
                </a:lnTo>
                <a:cubicBezTo>
                  <a:pt x="35966" y="58611"/>
                  <a:pt x="50772" y="51366"/>
                  <a:pt x="69038" y="51366"/>
                </a:cubicBezTo>
                <a:lnTo>
                  <a:pt x="84033" y="51366"/>
                </a:lnTo>
                <a:lnTo>
                  <a:pt x="84033" y="67544"/>
                </a:lnTo>
                <a:close/>
              </a:path>
            </a:pathLst>
          </a:custGeom>
          <a:solidFill>
            <a:srgbClr val="CC3300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5" name="Shape 195" descr="latitu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2362200"/>
            <a:ext cx="2466974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Major lines of latitude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Pole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Arctic Circle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Tropic of Cancer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Equator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Tropic of Capricorn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Antarctic Circle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 Pole</a:t>
            </a:r>
          </a:p>
        </p:txBody>
      </p:sp>
      <p:pic>
        <p:nvPicPr>
          <p:cNvPr id="202" name="Shape 202" descr="LatitudeLin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53000" y="1752600"/>
            <a:ext cx="3714750" cy="371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Longitude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228600" y="2362200"/>
            <a:ext cx="8915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Lines of Longitude run </a:t>
            </a:r>
            <a:r>
              <a:rPr lang="en-US" sz="2800" b="1" i="1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vertically</a:t>
            </a:r>
            <a:r>
              <a:rPr lang="en-US" sz="2800" b="1" i="1" u="non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also </a:t>
            </a: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called </a:t>
            </a:r>
            <a:r>
              <a:rPr lang="en-US" sz="2800" b="1" i="1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Meridians</a:t>
            </a:r>
            <a:r>
              <a:rPr lang="en-US" sz="2800" b="1" i="1" u="none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locate places </a:t>
            </a:r>
            <a:r>
              <a:rPr lang="en-US" sz="2800" b="1" i="1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East </a:t>
            </a: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or</a:t>
            </a:r>
            <a:r>
              <a:rPr lang="en-US" sz="2800" b="1" i="1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West</a:t>
            </a: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the </a:t>
            </a:r>
            <a:r>
              <a:rPr lang="en-US" sz="2800" b="1" i="0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Prime Meridian</a:t>
            </a: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</a:t>
            </a: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180 degrees of east Longitude, and 180 degrees of west Longitude.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 sz="28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800" b="1" i="1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Prime Meridian</a:t>
            </a:r>
            <a:r>
              <a:rPr lang="en-US" sz="2800" b="1" i="1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found in </a:t>
            </a:r>
            <a:r>
              <a:rPr lang="en-US" sz="28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Greenwich, England and is 0 degrees Longitude.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81800" y="381000"/>
            <a:ext cx="2362200" cy="213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1600" y="304800"/>
            <a:ext cx="1181100" cy="149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3809999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•"/>
            </a:pPr>
            <a:r>
              <a:rPr lang="en-US" sz="40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Longitude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4114800" y="685800"/>
            <a:ext cx="47244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 run vertically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600" b="0" i="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Longitude lines are called Meridians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600" b="0" i="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main Meridian is called the PRIME MERIDIAN</a:t>
            </a:r>
          </a:p>
        </p:txBody>
      </p:sp>
      <p:pic>
        <p:nvPicPr>
          <p:cNvPr id="217" name="Shape 217" descr="longitu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752600"/>
            <a:ext cx="3943350" cy="41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8229600" cy="2011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Longitude</a:t>
            </a:r>
            <a:b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        </a:t>
            </a: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 of longitude begin </a:t>
            </a:r>
            <a:b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 at the Prime Meridian.  </a:t>
            </a:r>
            <a:r>
              <a:rPr lang="en-US" sz="1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1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18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04800" y="22860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60° W is the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60° line of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longitude west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Prime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Meridian.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400" b="1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Prime Meridian is located at 0°.  It is neither east or west 	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477000" y="2209800"/>
            <a:ext cx="2209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60° E is the 60° line of longitude east of the Prime Meridian.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381000" y="838200"/>
            <a:ext cx="8001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4343400" y="1219200"/>
            <a:ext cx="762000" cy="685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33772"/>
                </a:moveTo>
                <a:lnTo>
                  <a:pt x="84033" y="0"/>
                </a:lnTo>
                <a:lnTo>
                  <a:pt x="84033" y="16177"/>
                </a:lnTo>
                <a:lnTo>
                  <a:pt x="69038" y="16177"/>
                </a:lnTo>
                <a:cubicBezTo>
                  <a:pt x="30911" y="16177"/>
                  <a:pt x="0" y="39177"/>
                  <a:pt x="0" y="67544"/>
                </a:cubicBezTo>
                <a:lnTo>
                  <a:pt x="0" y="120000"/>
                </a:lnTo>
                <a:lnTo>
                  <a:pt x="35966" y="120000"/>
                </a:lnTo>
                <a:lnTo>
                  <a:pt x="35966" y="67544"/>
                </a:lnTo>
                <a:cubicBezTo>
                  <a:pt x="35966" y="58611"/>
                  <a:pt x="50772" y="51366"/>
                  <a:pt x="69038" y="51366"/>
                </a:cubicBezTo>
                <a:lnTo>
                  <a:pt x="84033" y="51366"/>
                </a:lnTo>
                <a:lnTo>
                  <a:pt x="84033" y="67544"/>
                </a:lnTo>
                <a:close/>
              </a:path>
            </a:pathLst>
          </a:custGeom>
          <a:solidFill>
            <a:srgbClr val="CC3300"/>
          </a:solidFill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2057400" y="36576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6400800" y="36576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pic>
        <p:nvPicPr>
          <p:cNvPr id="229" name="Shape 229" descr="longitu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1828800"/>
            <a:ext cx="3943350" cy="416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200400" y="381000"/>
            <a:ext cx="27431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Longitude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5334000"/>
            <a:ext cx="7696199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 of longitude are numbered east from the Prime Meridian to the 180° line and west from the Prime Meridian to the 180° line.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Shape 236"/>
          <p:cNvSpPr/>
          <p:nvPr/>
        </p:nvSpPr>
        <p:spPr>
          <a:xfrm>
            <a:off x="2247900" y="3070225"/>
            <a:ext cx="76199" cy="76199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37" name="Shape 237"/>
          <p:cNvCxnSpPr/>
          <p:nvPr/>
        </p:nvCxnSpPr>
        <p:spPr>
          <a:xfrm rot="10800000">
            <a:off x="2362200" y="3048000"/>
            <a:ext cx="304799" cy="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triangle" w="lg" len="lg"/>
          </a:ln>
        </p:spPr>
      </p:cxnSp>
      <p:pic>
        <p:nvPicPr>
          <p:cNvPr id="238" name="Shape 238" descr="northpo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8800" y="1038225"/>
            <a:ext cx="3571874" cy="368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 descr="primemeridia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81575" y="990600"/>
            <a:ext cx="3629024" cy="367665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2667000" y="4724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PRIME MERIDIAN</a:t>
            </a:r>
          </a:p>
        </p:txBody>
      </p:sp>
      <p:sp>
        <p:nvSpPr>
          <p:cNvPr id="241" name="Shape 241"/>
          <p:cNvSpPr txBox="1"/>
          <p:nvPr/>
        </p:nvSpPr>
        <p:spPr>
          <a:xfrm rot="5400000">
            <a:off x="-876300" y="3086099"/>
            <a:ext cx="2666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West Longitude</a:t>
            </a:r>
          </a:p>
        </p:txBody>
      </p:sp>
      <p:sp>
        <p:nvSpPr>
          <p:cNvPr id="242" name="Shape 242"/>
          <p:cNvSpPr txBox="1"/>
          <p:nvPr/>
        </p:nvSpPr>
        <p:spPr>
          <a:xfrm rot="5400000">
            <a:off x="3009899" y="3162299"/>
            <a:ext cx="2666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 Longitude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1447800" y="457200"/>
            <a:ext cx="914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</a:t>
            </a:r>
            <a:r>
              <a:rPr lang="en-US" sz="2400" b="0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°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565900" y="6096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8610600" y="26670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4495800" y="2667000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6591300" y="4876800"/>
            <a:ext cx="381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E4C9"/>
              </a:buClr>
              <a:buSzPct val="25000"/>
              <a:buFont typeface="Times New Roman"/>
              <a:buNone/>
            </a:pPr>
            <a:r>
              <a:rPr lang="en-US" sz="2400" b="1" i="0" u="none">
                <a:solidFill>
                  <a:srgbClr val="F9E4C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</a:p>
        </p:txBody>
      </p:sp>
      <p:cxnSp>
        <p:nvCxnSpPr>
          <p:cNvPr id="248" name="Shape 248"/>
          <p:cNvCxnSpPr/>
          <p:nvPr/>
        </p:nvCxnSpPr>
        <p:spPr>
          <a:xfrm rot="10800000">
            <a:off x="1524000" y="838200"/>
            <a:ext cx="609599" cy="0"/>
          </a:xfrm>
          <a:prstGeom prst="straightConnector1">
            <a:avLst/>
          </a:prstGeom>
          <a:noFill/>
          <a:ln w="9525" cap="flat" cmpd="sng">
            <a:solidFill>
              <a:srgbClr val="F9E4C9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 rot="10800000">
            <a:off x="2590799" y="5181600"/>
            <a:ext cx="2895600" cy="0"/>
          </a:xfrm>
          <a:prstGeom prst="straightConnector1">
            <a:avLst/>
          </a:prstGeom>
          <a:noFill/>
          <a:ln w="9525" cap="flat" cmpd="sng">
            <a:solidFill>
              <a:srgbClr val="F9E4C9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>
            <a:off x="2133600" y="838200"/>
            <a:ext cx="152399" cy="304799"/>
          </a:xfrm>
          <a:prstGeom prst="straightConnector1">
            <a:avLst/>
          </a:prstGeom>
          <a:noFill/>
          <a:ln w="9525" cap="flat" cmpd="sng">
            <a:solidFill>
              <a:srgbClr val="F9E4C9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51" name="Shape 251"/>
          <p:cNvCxnSpPr/>
          <p:nvPr/>
        </p:nvCxnSpPr>
        <p:spPr>
          <a:xfrm rot="9960000">
            <a:off x="2414586" y="4708524"/>
            <a:ext cx="100011" cy="471486"/>
          </a:xfrm>
          <a:prstGeom prst="straightConnector1">
            <a:avLst/>
          </a:prstGeom>
          <a:noFill/>
          <a:ln w="9525" cap="flat" cmpd="sng">
            <a:solidFill>
              <a:srgbClr val="F9E4C9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52" name="Shape 252"/>
          <p:cNvSpPr txBox="1"/>
          <p:nvPr/>
        </p:nvSpPr>
        <p:spPr>
          <a:xfrm>
            <a:off x="609600" y="2438400"/>
            <a:ext cx="1600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4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 Pole</a:t>
            </a:r>
          </a:p>
        </p:txBody>
      </p:sp>
      <p:cxnSp>
        <p:nvCxnSpPr>
          <p:cNvPr id="253" name="Shape 253"/>
          <p:cNvCxnSpPr/>
          <p:nvPr/>
        </p:nvCxnSpPr>
        <p:spPr>
          <a:xfrm>
            <a:off x="2057400" y="2743200"/>
            <a:ext cx="228600" cy="761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3276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Hemispheres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3962400" y="685800"/>
            <a:ext cx="44958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3200" b="1" i="0" u="sng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Equator</a:t>
            </a: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splits the earth into the northern and southern hemisphere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200" b="0" i="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3200" b="1" i="0" u="sng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Prime Meridian</a:t>
            </a: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splits the earth into Eastern and Western hemisphere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6" name="Shape 266" descr="k3hemispher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50811"/>
            <a:ext cx="8686800" cy="6554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title"/>
          </p:nvPr>
        </p:nvSpPr>
        <p:spPr>
          <a:xfrm>
            <a:off x="301625" y="457200"/>
            <a:ext cx="4194174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 Legends/Key</a:t>
            </a:r>
          </a:p>
        </p:txBody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4495800" y="609600"/>
            <a:ext cx="4648199" cy="4803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1" i="0" u="sng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Objects or colors in the legend represent something on the map</a:t>
            </a: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  <p:pic>
        <p:nvPicPr>
          <p:cNvPr id="273" name="Shape 273" descr="worldreligion"/>
          <p:cNvPicPr preferRelativeResize="0"/>
          <p:nvPr/>
        </p:nvPicPr>
        <p:blipFill rotWithShape="1">
          <a:blip r:embed="rId3">
            <a:alphaModFix/>
          </a:blip>
          <a:srcRect t="3366"/>
          <a:stretch/>
        </p:blipFill>
        <p:spPr>
          <a:xfrm>
            <a:off x="1447800" y="2457450"/>
            <a:ext cx="7315200" cy="45831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4" name="Shape 274"/>
          <p:cNvGrpSpPr/>
          <p:nvPr/>
        </p:nvGrpSpPr>
        <p:grpSpPr>
          <a:xfrm>
            <a:off x="1447800" y="4267200"/>
            <a:ext cx="5562599" cy="2133599"/>
            <a:chOff x="1447800" y="4267200"/>
            <a:chExt cx="5562599" cy="2133599"/>
          </a:xfrm>
        </p:grpSpPr>
        <p:sp>
          <p:nvSpPr>
            <p:cNvPr id="275" name="Shape 275"/>
            <p:cNvSpPr txBox="1"/>
            <p:nvPr/>
          </p:nvSpPr>
          <p:spPr>
            <a:xfrm>
              <a:off x="1447800" y="4267200"/>
              <a:ext cx="2286000" cy="2133599"/>
            </a:xfrm>
            <a:prstGeom prst="rect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6" name="Shape 276"/>
            <p:cNvSpPr txBox="1"/>
            <p:nvPr/>
          </p:nvSpPr>
          <p:spPr>
            <a:xfrm>
              <a:off x="3810000" y="4800600"/>
              <a:ext cx="3200399" cy="10667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Times New Roman"/>
                <a:buNone/>
              </a:pPr>
              <a:r>
                <a:rPr lang="en-US" sz="3200" b="1" i="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Religions Legend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Vocabulary Term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4400" b="1" i="0" u="sng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Compass</a:t>
            </a: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40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 tool that helps the user know what direction they are going.</a:t>
            </a:r>
          </a:p>
        </p:txBody>
      </p:sp>
      <p:pic>
        <p:nvPicPr>
          <p:cNvPr id="103" name="Shape 103" descr="scho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3276600"/>
            <a:ext cx="2114550" cy="2162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you understand this legend?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83" name="Shape 283" descr="tnlandma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266950"/>
            <a:ext cx="9524999" cy="4591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Age Expectancy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0" name="Shape 290" descr="lifeexpect"/>
          <p:cNvPicPr preferRelativeResize="0"/>
          <p:nvPr/>
        </p:nvPicPr>
        <p:blipFill rotWithShape="1">
          <a:blip r:embed="rId3">
            <a:alphaModFix/>
          </a:blip>
          <a:srcRect t="3121" b="3218"/>
          <a:stretch/>
        </p:blipFill>
        <p:spPr>
          <a:xfrm>
            <a:off x="0" y="1676400"/>
            <a:ext cx="9067799" cy="4572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1" name="Shape 291"/>
          <p:cNvGrpSpPr/>
          <p:nvPr/>
        </p:nvGrpSpPr>
        <p:grpSpPr>
          <a:xfrm>
            <a:off x="381000" y="3581400"/>
            <a:ext cx="5562599" cy="2133599"/>
            <a:chOff x="1447800" y="4267200"/>
            <a:chExt cx="5562599" cy="2133599"/>
          </a:xfrm>
        </p:grpSpPr>
        <p:sp>
          <p:nvSpPr>
            <p:cNvPr id="292" name="Shape 292"/>
            <p:cNvSpPr txBox="1"/>
            <p:nvPr/>
          </p:nvSpPr>
          <p:spPr>
            <a:xfrm>
              <a:off x="1447800" y="4267200"/>
              <a:ext cx="2286000" cy="2133599"/>
            </a:xfrm>
            <a:prstGeom prst="rect">
              <a:avLst/>
            </a:prstGeom>
            <a:noFill/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3810000" y="4800600"/>
              <a:ext cx="3200399" cy="57943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Times New Roman"/>
                <a:buNone/>
              </a:pPr>
              <a:r>
                <a:rPr lang="en-US" sz="3200" b="1" i="0" u="non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Legend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“How To” Foldable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304800" y="762000"/>
            <a:ext cx="42671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20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#1: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lang="en-US" sz="20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Highlight the Equator YELLOW and Prime Meridian </a:t>
            </a:r>
            <a:r>
              <a:rPr lang="en-US" sz="2000" b="0" i="0" u="none">
                <a:solidFill>
                  <a:srgbClr val="D836C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PINK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000" b="0" i="0" u="none">
              <a:solidFill>
                <a:srgbClr val="00B0F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Times New Roman"/>
              <a:buNone/>
            </a:pPr>
            <a:r>
              <a:rPr lang="en-US" sz="2000" b="0" i="0" u="none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#2: Draw the Compass Rose in the bottom corner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Times New Roman"/>
              <a:buNone/>
            </a:pPr>
            <a:r>
              <a:rPr lang="en-US" sz="2000" b="0" i="0" u="none">
                <a:solidFill>
                  <a:srgbClr val="00B0F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* North, South, East, West, Northeast, Southeast, Northwest,  Southwest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46C0A"/>
              </a:buClr>
              <a:buSzPct val="25000"/>
              <a:buFont typeface="Times New Roman"/>
              <a:buNone/>
            </a:pPr>
            <a:r>
              <a:rPr lang="en-US" sz="2000" b="0" i="0" u="none">
                <a:solidFill>
                  <a:srgbClr val="E46C0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#3: Using the lines made by the highlighted equator and Prime Meridian to label the cardinal directions on the globe.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000" b="0" i="0" u="none">
              <a:solidFill>
                <a:srgbClr val="00B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SzPct val="25000"/>
              <a:buFont typeface="Times New Roman"/>
              <a:buNone/>
            </a:pPr>
            <a:r>
              <a:rPr lang="en-US" sz="2000" b="0" i="0" u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#4: Label the Hemispheres using the intermediate directions on the inside of the quadrant  in the globe.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000" b="0" i="0" u="none">
              <a:solidFill>
                <a:srgbClr val="92D05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0" name="Shape 300" descr="Worl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914400"/>
            <a:ext cx="4190999" cy="5562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1" name="Shape 301"/>
          <p:cNvCxnSpPr/>
          <p:nvPr/>
        </p:nvCxnSpPr>
        <p:spPr>
          <a:xfrm rot="5400000">
            <a:off x="4602161" y="3856036"/>
            <a:ext cx="4206874" cy="0"/>
          </a:xfrm>
          <a:prstGeom prst="straightConnector1">
            <a:avLst/>
          </a:prstGeom>
          <a:noFill/>
          <a:ln w="38100" cap="flat" cmpd="sng">
            <a:solidFill>
              <a:srgbClr val="D836C5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</p:cxnSp>
      <p:cxnSp>
        <p:nvCxnSpPr>
          <p:cNvPr id="302" name="Shape 302"/>
          <p:cNvCxnSpPr/>
          <p:nvPr/>
        </p:nvCxnSpPr>
        <p:spPr>
          <a:xfrm>
            <a:off x="4648200" y="3810000"/>
            <a:ext cx="3962399" cy="1587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  <a:effectLst>
            <a:outerShdw blurRad="63500" dist="23000" dir="5400000">
              <a:srgbClr val="000000">
                <a:alpha val="34901"/>
              </a:srgbClr>
            </a:outerShdw>
          </a:effectLst>
        </p:spPr>
      </p:cxnSp>
      <p:pic>
        <p:nvPicPr>
          <p:cNvPr id="303" name="Shape 303" descr="C:\Documents and Settings\adam.pauling\Local Settings\Temporary Internet Files\Content.IE5\6FWOQR3T\MC900329243[1]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77200" y="5715000"/>
            <a:ext cx="838199" cy="8493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4" name="Shape 304"/>
          <p:cNvCxnSpPr/>
          <p:nvPr/>
        </p:nvCxnSpPr>
        <p:spPr>
          <a:xfrm rot="-5400000">
            <a:off x="8229600" y="5867400"/>
            <a:ext cx="533399" cy="533399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>
            <a:off x="8305800" y="5943600"/>
            <a:ext cx="457200" cy="381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6" name="Shape 306"/>
          <p:cNvSpPr txBox="1"/>
          <p:nvPr/>
        </p:nvSpPr>
        <p:spPr>
          <a:xfrm>
            <a:off x="6477000" y="1143000"/>
            <a:ext cx="457200" cy="338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4191000" y="3657600"/>
            <a:ext cx="457200" cy="338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8686800" y="3581400"/>
            <a:ext cx="457200" cy="338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US" sz="1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6553200" y="6096000"/>
            <a:ext cx="457200" cy="338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6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7086600" y="2514600"/>
            <a:ext cx="9144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5257800" y="2514600"/>
            <a:ext cx="9144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NW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7086600" y="4343400"/>
            <a:ext cx="9144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5334000" y="4343400"/>
            <a:ext cx="9144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4400" b="0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0" name="Shape 320" descr="Worl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457200"/>
            <a:ext cx="9144000" cy="586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GLOBE SAYS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0" y="1752600"/>
            <a:ext cx="91440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game follows the same rules as “Simon Says”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–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parts represent the major lines of latitude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Top of head – North Pole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Ears – Arctic Circle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Shoulders – Tropic of Cancer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Waist – Equator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Knees – Tropic of Capricorn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Shins – Antarctic Circle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92D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Toes – South Pole</a:t>
            </a:r>
          </a:p>
        </p:txBody>
      </p:sp>
      <p:pic>
        <p:nvPicPr>
          <p:cNvPr id="327" name="Shape 327" descr="MCj0370448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3200400"/>
            <a:ext cx="1735136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Directions on a Compass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380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40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Cardinal directions</a:t>
            </a:r>
            <a:r>
              <a:rPr lang="en-US" sz="2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2800" b="0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800" b="0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4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Intermediate directions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038600" y="1295400"/>
            <a:ext cx="44195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600" b="1" i="0" u="sng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North, South, East, West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2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Northeast, Southeast, Southwest, Northwest</a:t>
            </a:r>
          </a:p>
        </p:txBody>
      </p:sp>
      <p:pic>
        <p:nvPicPr>
          <p:cNvPr id="111" name="Shape 111" descr="school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2743200"/>
            <a:ext cx="1071561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 descr="compass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76400" y="5410200"/>
            <a:ext cx="1206499" cy="121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Directions on a Compass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1052" y="1515648"/>
            <a:ext cx="4062200" cy="429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0 degree?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657600" y="1676400"/>
            <a:ext cx="4724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0 degree latitude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600" b="0" i="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imaginary belt that runs halfway point between the North Pole and the South Pole</a:t>
            </a:r>
            <a:r>
              <a:rPr lang="en-US" sz="36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pic>
        <p:nvPicPr>
          <p:cNvPr id="125" name="Shape 125" descr="equat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3505200"/>
            <a:ext cx="2514599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533400" y="1981200"/>
            <a:ext cx="2590800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Imaginary Lines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Latitude and Longitude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•"/>
            </a:pP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earth is divided into lots of lines called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latitude</a:t>
            </a:r>
            <a:r>
              <a:rPr lang="en-US" sz="2800" b="0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sz="2800" b="1" i="0" u="none" strike="noStrike" cap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longitude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1" i="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4" name="Shape 134" descr="Parallels of Lattitud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4038600"/>
            <a:ext cx="2378074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Meridians of Longitu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43600" y="3505200"/>
            <a:ext cx="1816099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lang="en-US" sz="48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Longitude			 </a:t>
            </a: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 run north 					and south.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600" b="0" i="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Latitude 			</a:t>
            </a: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lines run east 						and west.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600" b="0" i="0" u="none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Times New Roman"/>
              <a:buChar char="•"/>
            </a:pPr>
            <a:r>
              <a:rPr lang="en-US" sz="36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lines measure 	</a:t>
            </a:r>
            <a:r>
              <a:rPr lang="en-US" sz="36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distances in 						degrees.</a:t>
            </a:r>
            <a:r>
              <a:rPr lang="en-US" sz="32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42" name="Shape 142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228600"/>
            <a:ext cx="881062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2895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Latitude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3810000" y="609600"/>
            <a:ext cx="4648199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2800" b="1" i="1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omic Sans MS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Lines run </a:t>
            </a:r>
            <a:r>
              <a:rPr lang="en-US" sz="3600" b="1" i="1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horizontally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sz="3600" b="0" i="0" u="none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omic Sans MS"/>
              <a:buChar char="•"/>
            </a:pPr>
            <a:r>
              <a:rPr lang="en-US" sz="36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Measures distance North or South from the </a:t>
            </a:r>
            <a:r>
              <a:rPr lang="en-US" sz="3600" b="1" i="0" u="sng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Equator</a:t>
            </a:r>
            <a:r>
              <a:rPr lang="en-US" sz="3600" b="0" i="0" u="non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3600" b="0" i="0" u="none">
              <a:solidFill>
                <a:srgbClr val="00B05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omic Sans MS"/>
              <a:buChar char="•"/>
            </a:pPr>
            <a:r>
              <a:rPr lang="en-US" sz="3600" b="1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Equator </a:t>
            </a:r>
            <a:r>
              <a:rPr lang="en-US" sz="3600" b="0" i="0" u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0 degrees Latitude</a:t>
            </a:r>
            <a:r>
              <a:rPr lang="en-US" sz="3600" b="0" i="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endParaRPr sz="2800" b="0" i="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2438400"/>
            <a:ext cx="23622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0000" y="883974"/>
            <a:ext cx="5232324" cy="522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On-screen Show (4:3)</PresentationFormat>
  <Paragraphs>152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Comic Sans MS</vt:lpstr>
      <vt:lpstr>Times New Roman</vt:lpstr>
      <vt:lpstr>Blank Presentation</vt:lpstr>
      <vt:lpstr>Map Skills</vt:lpstr>
      <vt:lpstr>Vocabulary Term</vt:lpstr>
      <vt:lpstr>Directions on a Compass</vt:lpstr>
      <vt:lpstr>Directions on a Compass</vt:lpstr>
      <vt:lpstr>Where is 0 degree?</vt:lpstr>
      <vt:lpstr>Imaginary Lines</vt:lpstr>
      <vt:lpstr>Lines</vt:lpstr>
      <vt:lpstr>Latitude</vt:lpstr>
      <vt:lpstr>PowerPoint Presentation</vt:lpstr>
      <vt:lpstr>Latitude   North Pole                     South Pole</vt:lpstr>
      <vt:lpstr>      Latitude  The North Pole  is at 90° N                 The South Pole  is at 90° S </vt:lpstr>
      <vt:lpstr>Major lines of latitude</vt:lpstr>
      <vt:lpstr>Longitude</vt:lpstr>
      <vt:lpstr>PowerPoint Presentation</vt:lpstr>
      <vt:lpstr>Longitude               Lines of longitude begin       at the Prime Meridian.   </vt:lpstr>
      <vt:lpstr> Longitude</vt:lpstr>
      <vt:lpstr>Hemispheres</vt:lpstr>
      <vt:lpstr>PowerPoint Presentation</vt:lpstr>
      <vt:lpstr>Map Legends/Key</vt:lpstr>
      <vt:lpstr>Can you understand this legend?</vt:lpstr>
      <vt:lpstr>Age Expectancy</vt:lpstr>
      <vt:lpstr>“How To” Foldable</vt:lpstr>
      <vt:lpstr>PowerPoint Presentation</vt:lpstr>
      <vt:lpstr>GLOBE SAYS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Skills</dc:title>
  <dc:creator>Hooker Williams, Lorin M.</dc:creator>
  <cp:lastModifiedBy>Hooker Williams, Lorin M.</cp:lastModifiedBy>
  <cp:revision>1</cp:revision>
  <dcterms:modified xsi:type="dcterms:W3CDTF">2016-09-07T20:53:10Z</dcterms:modified>
</cp:coreProperties>
</file>