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7" r:id="rId2"/>
    <p:sldId id="258" r:id="rId3"/>
    <p:sldId id="262" r:id="rId4"/>
    <p:sldId id="263" r:id="rId5"/>
    <p:sldId id="264"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47225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25317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8602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1986932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4427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3769475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1186456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248037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393796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AABE-8ED1-45F0-B8F3-9D71A0E2D18C}"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352827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D9AABE-8ED1-45F0-B8F3-9D71A0E2D18C}"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361394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D9AABE-8ED1-45F0-B8F3-9D71A0E2D18C}"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409012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D9AABE-8ED1-45F0-B8F3-9D71A0E2D18C}"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583061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9AABE-8ED1-45F0-B8F3-9D71A0E2D18C}"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89067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9AABE-8ED1-45F0-B8F3-9D71A0E2D18C}"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161678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9AABE-8ED1-45F0-B8F3-9D71A0E2D18C}"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82B6F-CBCF-4B14-BD7B-EDEF130B10BD}" type="slidenum">
              <a:rPr lang="en-US" smtClean="0"/>
              <a:t>‹#›</a:t>
            </a:fld>
            <a:endParaRPr lang="en-US"/>
          </a:p>
        </p:txBody>
      </p:sp>
    </p:spTree>
    <p:extLst>
      <p:ext uri="{BB962C8B-B14F-4D97-AF65-F5344CB8AC3E}">
        <p14:creationId xmlns:p14="http://schemas.microsoft.com/office/powerpoint/2010/main" val="370911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D9AABE-8ED1-45F0-B8F3-9D71A0E2D18C}" type="datetimeFigureOut">
              <a:rPr lang="en-US" smtClean="0"/>
              <a:t>11/15/2016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482B6F-CBCF-4B14-BD7B-EDEF130B10BD}" type="slidenum">
              <a:rPr lang="en-US" smtClean="0"/>
              <a:t>‹#›</a:t>
            </a:fld>
            <a:endParaRPr lang="en-US"/>
          </a:p>
        </p:txBody>
      </p:sp>
    </p:spTree>
    <p:extLst>
      <p:ext uri="{BB962C8B-B14F-4D97-AF65-F5344CB8AC3E}">
        <p14:creationId xmlns:p14="http://schemas.microsoft.com/office/powerpoint/2010/main" val="80173250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King Hammurabi</a:t>
            </a:r>
            <a:endParaRPr lang="en-US" b="1" u="sng" dirty="0"/>
          </a:p>
        </p:txBody>
      </p:sp>
      <p:sp>
        <p:nvSpPr>
          <p:cNvPr id="3" name="Content Placeholder 2"/>
          <p:cNvSpPr>
            <a:spLocks noGrp="1"/>
          </p:cNvSpPr>
          <p:nvPr>
            <p:ph idx="1"/>
          </p:nvPr>
        </p:nvSpPr>
        <p:spPr>
          <a:xfrm>
            <a:off x="220717" y="1355835"/>
            <a:ext cx="9053285" cy="4685528"/>
          </a:xfrm>
        </p:spPr>
        <p:txBody>
          <a:bodyPr/>
          <a:lstStyle/>
          <a:p>
            <a:endParaRPr lang="en-US" dirty="0"/>
          </a:p>
          <a:p>
            <a:r>
              <a:rPr lang="en-US" sz="2800" dirty="0"/>
              <a:t> Hammurabi was </a:t>
            </a:r>
            <a:r>
              <a:rPr lang="en-US" sz="2800" b="1" u="sng" dirty="0"/>
              <a:t>king of Babylonia</a:t>
            </a:r>
            <a:r>
              <a:rPr lang="en-US" sz="2800" dirty="0"/>
              <a:t>, a city-state in ancient Mesopotamia. </a:t>
            </a:r>
            <a:endParaRPr lang="en-US" sz="2800" dirty="0" smtClean="0"/>
          </a:p>
          <a:p>
            <a:r>
              <a:rPr lang="en-US" sz="2800" dirty="0" smtClean="0"/>
              <a:t>He </a:t>
            </a:r>
            <a:r>
              <a:rPr lang="en-US" sz="2800" dirty="0"/>
              <a:t>ruled from about </a:t>
            </a:r>
            <a:r>
              <a:rPr lang="en-US" sz="2800" b="1" u="sng" dirty="0"/>
              <a:t>1792 to 1750 BCE</a:t>
            </a:r>
            <a:r>
              <a:rPr lang="en-US" sz="2800" dirty="0"/>
              <a:t>. </a:t>
            </a:r>
            <a:endParaRPr lang="en-US" sz="2800" dirty="0" smtClean="0"/>
          </a:p>
          <a:p>
            <a:r>
              <a:rPr lang="en-US" sz="2800" dirty="0" smtClean="0"/>
              <a:t>During </a:t>
            </a:r>
            <a:r>
              <a:rPr lang="en-US" sz="2800" dirty="0"/>
              <a:t>his long reign, he </a:t>
            </a:r>
            <a:r>
              <a:rPr lang="en-US" sz="2800" b="1" u="sng" dirty="0"/>
              <a:t>recorded a set of rules </a:t>
            </a:r>
            <a:r>
              <a:rPr lang="en-US" sz="2800" dirty="0"/>
              <a:t>for his kingdom to obey. </a:t>
            </a:r>
            <a:endParaRPr lang="en-US" sz="2800" dirty="0" smtClean="0"/>
          </a:p>
          <a:p>
            <a:r>
              <a:rPr lang="en-US" sz="2800" dirty="0" smtClean="0"/>
              <a:t>These </a:t>
            </a:r>
            <a:r>
              <a:rPr lang="en-US" sz="2800" dirty="0"/>
              <a:t>rules are </a:t>
            </a:r>
            <a:r>
              <a:rPr lang="en-US" sz="2800" b="1" u="sng" dirty="0"/>
              <a:t>thought to be the oldest laws </a:t>
            </a:r>
            <a:r>
              <a:rPr lang="en-US" sz="2800" dirty="0"/>
              <a:t>in the world! </a:t>
            </a:r>
          </a:p>
        </p:txBody>
      </p:sp>
    </p:spTree>
    <p:extLst>
      <p:ext uri="{BB962C8B-B14F-4D97-AF65-F5344CB8AC3E}">
        <p14:creationId xmlns:p14="http://schemas.microsoft.com/office/powerpoint/2010/main" val="47254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93" y="35034"/>
            <a:ext cx="8596668" cy="1320800"/>
          </a:xfrm>
        </p:spPr>
        <p:txBody>
          <a:bodyPr/>
          <a:lstStyle/>
          <a:p>
            <a:r>
              <a:rPr lang="en-US" b="1" u="sng" dirty="0" smtClean="0"/>
              <a:t>The Code</a:t>
            </a:r>
            <a:endParaRPr lang="en-US" b="1" u="sng" dirty="0"/>
          </a:p>
        </p:txBody>
      </p:sp>
      <p:sp>
        <p:nvSpPr>
          <p:cNvPr id="3" name="Content Placeholder 2"/>
          <p:cNvSpPr>
            <a:spLocks noGrp="1"/>
          </p:cNvSpPr>
          <p:nvPr>
            <p:ph idx="1"/>
          </p:nvPr>
        </p:nvSpPr>
        <p:spPr>
          <a:xfrm>
            <a:off x="173421" y="756746"/>
            <a:ext cx="9270124" cy="5943600"/>
          </a:xfrm>
        </p:spPr>
        <p:txBody>
          <a:bodyPr>
            <a:normAutofit lnSpcReduction="10000"/>
          </a:bodyPr>
          <a:lstStyle/>
          <a:p>
            <a:r>
              <a:rPr lang="en-US" sz="2400" dirty="0" smtClean="0"/>
              <a:t>Mesopotamians believed that the Code of Hammurabi was not created by the king, but rather that it was </a:t>
            </a:r>
            <a:r>
              <a:rPr lang="en-US" sz="2400" b="1" u="sng" dirty="0" smtClean="0"/>
              <a:t>given to him by Shamash, god of the sun, who was associated with justice</a:t>
            </a:r>
            <a:r>
              <a:rPr lang="en-US" sz="2400" dirty="0" smtClean="0"/>
              <a:t>.</a:t>
            </a:r>
          </a:p>
          <a:p>
            <a:r>
              <a:rPr lang="en-US" sz="2400" dirty="0" smtClean="0"/>
              <a:t>Many historians believe that Hammurabi’s Code was created by recording a number of the legal decisions he had made throughout his reign. His decisions were based on old Sumerian laws that had existed for centuries. No written record of those laws has been found.</a:t>
            </a:r>
          </a:p>
          <a:p>
            <a:r>
              <a:rPr lang="en-US" sz="2400" dirty="0" smtClean="0"/>
              <a:t>It is believed that the </a:t>
            </a:r>
            <a:r>
              <a:rPr lang="en-US" sz="2400" b="1" u="sng" dirty="0" smtClean="0"/>
              <a:t>written copies of the law code were placed in important locations</a:t>
            </a:r>
            <a:r>
              <a:rPr lang="en-US" sz="2400" dirty="0" smtClean="0"/>
              <a:t> throughout Babylon, so that people would know the law and be aware of their rights. </a:t>
            </a:r>
            <a:r>
              <a:rPr lang="en-US" sz="2400" b="1" u="sng" dirty="0" smtClean="0"/>
              <a:t>Most aspects of life were covered</a:t>
            </a:r>
            <a:r>
              <a:rPr lang="en-US" sz="2400" dirty="0" smtClean="0"/>
              <a:t> by parts of the code.</a:t>
            </a:r>
            <a:br>
              <a:rPr lang="en-US" sz="2400" dirty="0" smtClean="0"/>
            </a:br>
            <a:endParaRPr lang="en-US" sz="2400" dirty="0" smtClean="0"/>
          </a:p>
          <a:p>
            <a:r>
              <a:rPr lang="en-US" sz="2400" dirty="0" smtClean="0"/>
              <a:t>There are </a:t>
            </a:r>
            <a:r>
              <a:rPr lang="en-US" sz="2400" b="1" u="sng" dirty="0" smtClean="0"/>
              <a:t>282 total laws</a:t>
            </a:r>
            <a:r>
              <a:rPr lang="en-US" sz="2400" dirty="0" smtClean="0"/>
              <a:t>. (He left out #13 because the number was considered evil and unlucky!)</a:t>
            </a:r>
          </a:p>
          <a:p>
            <a:endParaRPr lang="en-US" dirty="0"/>
          </a:p>
        </p:txBody>
      </p:sp>
    </p:spTree>
    <p:extLst>
      <p:ext uri="{BB962C8B-B14F-4D97-AF65-F5344CB8AC3E}">
        <p14:creationId xmlns:p14="http://schemas.microsoft.com/office/powerpoint/2010/main" val="276085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713" y="715060"/>
            <a:ext cx="9853449" cy="6731876"/>
          </a:xfrm>
        </p:spPr>
        <p:txBody>
          <a:bodyPr>
            <a:normAutofit/>
          </a:bodyPr>
          <a:lstStyle/>
          <a:p>
            <a:r>
              <a:rPr lang="en-US" sz="2000" dirty="0" smtClean="0"/>
              <a:t>Hammurabi's Code lays out a clear and specific structure of laws and punishments. </a:t>
            </a:r>
          </a:p>
          <a:p>
            <a:r>
              <a:rPr lang="en-US" sz="2000" dirty="0" smtClean="0"/>
              <a:t>These laws not only protected innocent people who had been harmed, but they also </a:t>
            </a:r>
            <a:r>
              <a:rPr lang="en-US" sz="2000" b="1" u="sng" dirty="0" smtClean="0"/>
              <a:t>prevented criminals from being given a punishment that did not fit their crime</a:t>
            </a:r>
            <a:r>
              <a:rPr lang="en-US" sz="2000" dirty="0" smtClean="0"/>
              <a:t>. </a:t>
            </a:r>
          </a:p>
          <a:p>
            <a:r>
              <a:rPr lang="en-US" sz="2000" dirty="0" smtClean="0"/>
              <a:t>For instance, under the code, a thief might have his own property taken away instead of being put to death. </a:t>
            </a:r>
          </a:p>
          <a:p>
            <a:r>
              <a:rPr lang="en-US" sz="2000" b="1" u="sng" dirty="0" smtClean="0"/>
              <a:t>The idea of having the punishment match the crime</a:t>
            </a:r>
            <a:r>
              <a:rPr lang="en-US" sz="2000" dirty="0" smtClean="0"/>
              <a:t>, both in type of punishment and severity, </a:t>
            </a:r>
            <a:r>
              <a:rPr lang="en-US" sz="2000" b="1" u="sng" dirty="0" smtClean="0"/>
              <a:t>is known today as the principle of "an eye for an eye.”</a:t>
            </a:r>
          </a:p>
          <a:p>
            <a:r>
              <a:rPr lang="en-US" sz="2000" dirty="0" smtClean="0"/>
              <a:t>The code also </a:t>
            </a:r>
            <a:r>
              <a:rPr lang="en-US" sz="2000" b="1" u="sng" dirty="0" smtClean="0"/>
              <a:t>protected the Babylonian people from unfair rulers and judges</a:t>
            </a:r>
            <a:r>
              <a:rPr lang="en-US" sz="2000" dirty="0" smtClean="0"/>
              <a:t>. Prior to the code, there were no set systems or punishments. Rulers and judges’ decisions were often inconsistent, and there was no alternative for people who believed they had been treated unfairly. Hammurabi’s Code provided stability to the system. Rulers and judges could no longer make unfair or arbitrary decisions, or else they, themselves, would be punished. Because these </a:t>
            </a:r>
            <a:r>
              <a:rPr lang="en-US" sz="2000" b="1" u="sng" dirty="0" smtClean="0"/>
              <a:t>laws were written in stone</a:t>
            </a:r>
            <a:r>
              <a:rPr lang="en-US" sz="2000" dirty="0" smtClean="0"/>
              <a:t> and displayed in several locations, anyone who could read could understand the laws.</a:t>
            </a:r>
          </a:p>
        </p:txBody>
      </p:sp>
      <p:sp>
        <p:nvSpPr>
          <p:cNvPr id="4" name="Title 1"/>
          <p:cNvSpPr>
            <a:spLocks noGrp="1"/>
          </p:cNvSpPr>
          <p:nvPr>
            <p:ph type="title"/>
          </p:nvPr>
        </p:nvSpPr>
        <p:spPr>
          <a:xfrm>
            <a:off x="330493" y="35034"/>
            <a:ext cx="8596668" cy="1320800"/>
          </a:xfrm>
        </p:spPr>
        <p:txBody>
          <a:bodyPr/>
          <a:lstStyle/>
          <a:p>
            <a:r>
              <a:rPr lang="en-US" b="1" u="sng" dirty="0" smtClean="0"/>
              <a:t>The </a:t>
            </a:r>
            <a:r>
              <a:rPr lang="en-US" b="1" u="sng" smtClean="0"/>
              <a:t>Code continued</a:t>
            </a:r>
            <a:endParaRPr lang="en-US" b="1" u="sng" dirty="0"/>
          </a:p>
        </p:txBody>
      </p:sp>
    </p:spTree>
    <p:extLst>
      <p:ext uri="{BB962C8B-B14F-4D97-AF65-F5344CB8AC3E}">
        <p14:creationId xmlns:p14="http://schemas.microsoft.com/office/powerpoint/2010/main" val="260901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8" y="173420"/>
            <a:ext cx="9159766" cy="5707117"/>
          </a:xfrm>
        </p:spPr>
        <p:txBody>
          <a:bodyPr/>
          <a:lstStyle/>
          <a:p>
            <a:pPr marL="0" indent="0">
              <a:buNone/>
            </a:pPr>
            <a:r>
              <a:rPr lang="en-US" sz="4800" b="1" u="sng" dirty="0" smtClean="0"/>
              <a:t>Laws by Social Class</a:t>
            </a:r>
          </a:p>
          <a:p>
            <a:r>
              <a:rPr lang="en-US" sz="2400" dirty="0" smtClean="0"/>
              <a:t>Even though the code standardized laws throughout the land, </a:t>
            </a:r>
            <a:r>
              <a:rPr lang="en-US" sz="2400" b="1" u="sng" dirty="0" smtClean="0"/>
              <a:t>a person’s social status made a difference in how the laws were applied</a:t>
            </a:r>
            <a:r>
              <a:rPr lang="en-US" sz="2400" dirty="0" smtClean="0"/>
              <a:t>. For example, </a:t>
            </a:r>
            <a:r>
              <a:rPr lang="en-US" sz="2400" b="1" u="sng" dirty="0" smtClean="0"/>
              <a:t>punishment was worse for doing wrong to a man of a higher social class than there was for doing wrong to a man who was equal to you</a:t>
            </a:r>
            <a:r>
              <a:rPr lang="en-US" sz="2400" dirty="0" smtClean="0"/>
              <a:t>.</a:t>
            </a:r>
          </a:p>
          <a:p>
            <a:endParaRPr lang="en-US" dirty="0"/>
          </a:p>
        </p:txBody>
      </p:sp>
      <p:pic>
        <p:nvPicPr>
          <p:cNvPr id="17410" name="Picture 2" descr="http://gtm-media.discoveryeducation.com/videos/socialstudiestechbook/image/medium/MSS_CIT7_MesoSoc_social_pyrd_med.jpg"/>
          <p:cNvPicPr>
            <a:picLocks noChangeAspect="1" noChangeArrowheads="1"/>
          </p:cNvPicPr>
          <p:nvPr/>
        </p:nvPicPr>
        <p:blipFill>
          <a:blip r:embed="rId2"/>
          <a:srcRect/>
          <a:stretch>
            <a:fillRect/>
          </a:stretch>
        </p:blipFill>
        <p:spPr bwMode="auto">
          <a:xfrm>
            <a:off x="2705100" y="3263462"/>
            <a:ext cx="4792715" cy="3594538"/>
          </a:xfrm>
          <a:prstGeom prst="rect">
            <a:avLst/>
          </a:prstGeom>
          <a:noFill/>
        </p:spPr>
      </p:pic>
    </p:spTree>
    <p:extLst>
      <p:ext uri="{BB962C8B-B14F-4D97-AF65-F5344CB8AC3E}">
        <p14:creationId xmlns:p14="http://schemas.microsoft.com/office/powerpoint/2010/main" val="117632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87" y="0"/>
            <a:ext cx="8596668" cy="1320800"/>
          </a:xfrm>
        </p:spPr>
        <p:txBody>
          <a:bodyPr/>
          <a:lstStyle/>
          <a:p>
            <a:r>
              <a:rPr lang="en-US" dirty="0" smtClean="0"/>
              <a:t>Laws by Social Class (continued)- think about both; pick one example to copy</a:t>
            </a:r>
            <a:endParaRPr lang="en-US" dirty="0"/>
          </a:p>
        </p:txBody>
      </p:sp>
      <p:sp>
        <p:nvSpPr>
          <p:cNvPr id="3" name="Content Placeholder 2"/>
          <p:cNvSpPr>
            <a:spLocks noGrp="1"/>
          </p:cNvSpPr>
          <p:nvPr>
            <p:ph idx="1"/>
          </p:nvPr>
        </p:nvSpPr>
        <p:spPr>
          <a:xfrm>
            <a:off x="398364" y="1208867"/>
            <a:ext cx="9319073" cy="4912963"/>
          </a:xfrm>
        </p:spPr>
        <p:txBody>
          <a:bodyPr>
            <a:noAutofit/>
          </a:bodyPr>
          <a:lstStyle/>
          <a:p>
            <a:r>
              <a:rPr lang="en-US" sz="2400" dirty="0"/>
              <a:t>202. </a:t>
            </a:r>
            <a:r>
              <a:rPr lang="en-US" sz="2400" i="1" dirty="0"/>
              <a:t>If a man strike the person of a man (i.e., commit an assault) who is his superior, he shall receive sixty strokes with an ox-tail whip in public. </a:t>
            </a:r>
            <a:r>
              <a:rPr lang="en-US" sz="2400" i="1" dirty="0" smtClean="0"/>
              <a:t>(superior means above and this criminal is getting a physical punishment)</a:t>
            </a:r>
            <a:r>
              <a:rPr lang="en-US" sz="2400" i="1" dirty="0"/>
              <a:t> </a:t>
            </a:r>
            <a:r>
              <a:rPr lang="en-US" sz="2400" i="1" dirty="0" smtClean="0"/>
              <a:t/>
            </a:r>
            <a:br>
              <a:rPr lang="en-US" sz="2400" i="1" dirty="0" smtClean="0"/>
            </a:br>
            <a:r>
              <a:rPr lang="en-US" sz="2400" i="1" dirty="0" smtClean="0"/>
              <a:t>VERSUS </a:t>
            </a:r>
            <a:br>
              <a:rPr lang="en-US" sz="2400" i="1" dirty="0" smtClean="0"/>
            </a:br>
            <a:r>
              <a:rPr lang="en-US" sz="2400" dirty="0" smtClean="0"/>
              <a:t>203</a:t>
            </a:r>
            <a:r>
              <a:rPr lang="en-US" sz="2400" dirty="0"/>
              <a:t>. </a:t>
            </a:r>
            <a:r>
              <a:rPr lang="en-US" sz="2400" i="1" dirty="0"/>
              <a:t>If a man strike another man of his own rank, he shall pay one </a:t>
            </a:r>
            <a:r>
              <a:rPr lang="en-US" sz="2400" i="1" dirty="0" smtClean="0"/>
              <a:t>mina </a:t>
            </a:r>
            <a:r>
              <a:rPr lang="en-US" sz="2400" i="1" dirty="0"/>
              <a:t>of silver. </a:t>
            </a:r>
            <a:r>
              <a:rPr lang="en-US" sz="2400" i="1" dirty="0" smtClean="0"/>
              <a:t>(no physical punishment, only paying a fine)</a:t>
            </a:r>
          </a:p>
          <a:p>
            <a:pPr marL="0" indent="0">
              <a:buNone/>
            </a:pPr>
            <a:endParaRPr lang="en-US" sz="2400" i="1" dirty="0"/>
          </a:p>
          <a:p>
            <a:r>
              <a:rPr lang="en-US" sz="2400" dirty="0"/>
              <a:t>204. </a:t>
            </a:r>
            <a:r>
              <a:rPr lang="en-US" sz="2400" i="1" dirty="0"/>
              <a:t>If a freeman strike a freeman, he shall pay ten shekels of silver. </a:t>
            </a:r>
            <a:r>
              <a:rPr lang="en-US" sz="2400" i="1" dirty="0" smtClean="0"/>
              <a:t>(they’re both in the same class and only a fine is paid)</a:t>
            </a:r>
            <a:r>
              <a:rPr lang="en-US" sz="2400" i="1" dirty="0"/>
              <a:t> </a:t>
            </a:r>
            <a:r>
              <a:rPr lang="en-US" sz="2400" i="1" dirty="0" smtClean="0"/>
              <a:t>VERSUS </a:t>
            </a:r>
            <a:br>
              <a:rPr lang="en-US" sz="2400" i="1" dirty="0" smtClean="0"/>
            </a:br>
            <a:r>
              <a:rPr lang="en-US" sz="2400" dirty="0" smtClean="0"/>
              <a:t>205</a:t>
            </a:r>
            <a:r>
              <a:rPr lang="en-US" sz="2400" dirty="0"/>
              <a:t>. </a:t>
            </a:r>
            <a:r>
              <a:rPr lang="en-US" sz="2400" i="1" dirty="0"/>
              <a:t>If a man’s slave strike a man’s son, they shall cut off his ear. </a:t>
            </a:r>
            <a:r>
              <a:rPr lang="en-US" sz="2400" i="1" dirty="0" smtClean="0"/>
              <a:t>(slaves are at the bottom and he gets a body part chopped off)</a:t>
            </a:r>
            <a:endParaRPr lang="en-US" sz="2400" dirty="0"/>
          </a:p>
        </p:txBody>
      </p:sp>
    </p:spTree>
    <p:extLst>
      <p:ext uri="{BB962C8B-B14F-4D97-AF65-F5344CB8AC3E}">
        <p14:creationId xmlns:p14="http://schemas.microsoft.com/office/powerpoint/2010/main" val="272617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44" y="0"/>
            <a:ext cx="9169919" cy="1320800"/>
          </a:xfrm>
        </p:spPr>
        <p:txBody>
          <a:bodyPr>
            <a:normAutofit fontScale="90000"/>
          </a:bodyPr>
          <a:lstStyle/>
          <a:p>
            <a:r>
              <a:rPr lang="en-US" u="sng" dirty="0" smtClean="0"/>
              <a:t>Fair/Unfair?</a:t>
            </a:r>
            <a:r>
              <a:rPr lang="en-US" dirty="0" smtClean="0"/>
              <a:t>- pick one to copy and explain why it’s fair; pick one to copy and explain why it is unfair</a:t>
            </a:r>
            <a:endParaRPr lang="en-US" dirty="0"/>
          </a:p>
        </p:txBody>
      </p:sp>
      <p:sp>
        <p:nvSpPr>
          <p:cNvPr id="3" name="Content Placeholder 2"/>
          <p:cNvSpPr>
            <a:spLocks noGrp="1"/>
          </p:cNvSpPr>
          <p:nvPr>
            <p:ph idx="1"/>
          </p:nvPr>
        </p:nvSpPr>
        <p:spPr>
          <a:xfrm>
            <a:off x="299544" y="1835481"/>
            <a:ext cx="8974457" cy="4732824"/>
          </a:xfrm>
        </p:spPr>
        <p:txBody>
          <a:bodyPr>
            <a:noAutofit/>
          </a:bodyPr>
          <a:lstStyle/>
          <a:p>
            <a:r>
              <a:rPr lang="en-US" sz="2800" dirty="0" smtClean="0"/>
              <a:t>If a man has knocked out the eye of a patrician (upper </a:t>
            </a:r>
            <a:r>
              <a:rPr lang="en-US" sz="2800" smtClean="0"/>
              <a:t>class person), </a:t>
            </a:r>
            <a:r>
              <a:rPr lang="en-US" sz="2800" dirty="0" smtClean="0"/>
              <a:t>his eye shall be knocked out.</a:t>
            </a:r>
          </a:p>
          <a:p>
            <a:r>
              <a:rPr lang="en-US" sz="2800" dirty="0" smtClean="0"/>
              <a:t>If a patrician has knocked out the tooth of a man that is his equal, his tooth shall be knocked out. </a:t>
            </a:r>
          </a:p>
          <a:p>
            <a:r>
              <a:rPr lang="en-US" sz="2800" dirty="0" smtClean="0"/>
              <a:t>If a man has stolen a child, he shall be put to death. </a:t>
            </a:r>
          </a:p>
          <a:p>
            <a:r>
              <a:rPr lang="en-US" sz="2800" dirty="0" smtClean="0"/>
              <a:t>If a life [has been lost] (a person dies), the city or district governor shall pay one mina of silver to the deceased's (dead person) relatives.</a:t>
            </a:r>
            <a:endParaRPr lang="en-US" sz="2800" dirty="0"/>
          </a:p>
        </p:txBody>
      </p:sp>
    </p:spTree>
    <p:extLst>
      <p:ext uri="{BB962C8B-B14F-4D97-AF65-F5344CB8AC3E}">
        <p14:creationId xmlns:p14="http://schemas.microsoft.com/office/powerpoint/2010/main" val="3550641892"/>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627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King Hammurabi</vt:lpstr>
      <vt:lpstr>The Code</vt:lpstr>
      <vt:lpstr>The Code continued</vt:lpstr>
      <vt:lpstr>PowerPoint Presentation</vt:lpstr>
      <vt:lpstr>Laws by Social Class (continued)- think about both; pick one example to copy</vt:lpstr>
      <vt:lpstr>Fair/Unfair?- pick one to copy and explain why it’s fair; pick one to copy and explain why it is unfair</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Hammurabi</dc:title>
  <dc:creator>Hooker Williams, Lorin M.</dc:creator>
  <cp:lastModifiedBy>Hooker Williams, Lorin M.</cp:lastModifiedBy>
  <cp:revision>8</cp:revision>
  <dcterms:created xsi:type="dcterms:W3CDTF">2015-11-04T18:40:43Z</dcterms:created>
  <dcterms:modified xsi:type="dcterms:W3CDTF">2016-11-15T16:08:01Z</dcterms:modified>
</cp:coreProperties>
</file>